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3"/>
  </p:notesMasterIdLst>
  <p:sldIdLst>
    <p:sldId id="501" r:id="rId2"/>
    <p:sldId id="738" r:id="rId3"/>
    <p:sldId id="739" r:id="rId4"/>
    <p:sldId id="740" r:id="rId5"/>
    <p:sldId id="745" r:id="rId6"/>
    <p:sldId id="741" r:id="rId7"/>
    <p:sldId id="743" r:id="rId8"/>
    <p:sldId id="742" r:id="rId9"/>
    <p:sldId id="744" r:id="rId10"/>
    <p:sldId id="746" r:id="rId11"/>
    <p:sldId id="747" r:id="rId12"/>
    <p:sldId id="748" r:id="rId13"/>
    <p:sldId id="749" r:id="rId14"/>
    <p:sldId id="762" r:id="rId15"/>
    <p:sldId id="763" r:id="rId16"/>
    <p:sldId id="754" r:id="rId17"/>
    <p:sldId id="751" r:id="rId18"/>
    <p:sldId id="752" r:id="rId19"/>
    <p:sldId id="811" r:id="rId20"/>
    <p:sldId id="753" r:id="rId21"/>
    <p:sldId id="797" r:id="rId22"/>
    <p:sldId id="755" r:id="rId23"/>
    <p:sldId id="764" r:id="rId24"/>
    <p:sldId id="812" r:id="rId25"/>
    <p:sldId id="757" r:id="rId26"/>
    <p:sldId id="758" r:id="rId27"/>
    <p:sldId id="759" r:id="rId28"/>
    <p:sldId id="760" r:id="rId29"/>
    <p:sldId id="765" r:id="rId30"/>
    <p:sldId id="808" r:id="rId31"/>
    <p:sldId id="813" r:id="rId32"/>
    <p:sldId id="761" r:id="rId33"/>
    <p:sldId id="768" r:id="rId34"/>
    <p:sldId id="769" r:id="rId35"/>
    <p:sldId id="770" r:id="rId36"/>
    <p:sldId id="766" r:id="rId37"/>
    <p:sldId id="771" r:id="rId38"/>
    <p:sldId id="772" r:id="rId39"/>
    <p:sldId id="773" r:id="rId40"/>
    <p:sldId id="775" r:id="rId41"/>
    <p:sldId id="778" r:id="rId42"/>
    <p:sldId id="780" r:id="rId43"/>
    <p:sldId id="776" r:id="rId44"/>
    <p:sldId id="779" r:id="rId45"/>
    <p:sldId id="790" r:id="rId46"/>
    <p:sldId id="791" r:id="rId47"/>
    <p:sldId id="793" r:id="rId48"/>
    <p:sldId id="589" r:id="rId49"/>
    <p:sldId id="585" r:id="rId50"/>
    <p:sldId id="587" r:id="rId51"/>
    <p:sldId id="796" r:id="rId52"/>
    <p:sldId id="795" r:id="rId53"/>
    <p:sldId id="736" r:id="rId54"/>
    <p:sldId id="809" r:id="rId55"/>
    <p:sldId id="798" r:id="rId56"/>
    <p:sldId id="799" r:id="rId57"/>
    <p:sldId id="800" r:id="rId58"/>
    <p:sldId id="801" r:id="rId59"/>
    <p:sldId id="802" r:id="rId60"/>
    <p:sldId id="803" r:id="rId61"/>
    <p:sldId id="804" r:id="rId62"/>
    <p:sldId id="816" r:id="rId63"/>
    <p:sldId id="810" r:id="rId64"/>
    <p:sldId id="815" r:id="rId65"/>
    <p:sldId id="814" r:id="rId66"/>
    <p:sldId id="805" r:id="rId67"/>
    <p:sldId id="792" r:id="rId68"/>
    <p:sldId id="733" r:id="rId69"/>
    <p:sldId id="806" r:id="rId70"/>
    <p:sldId id="734" r:id="rId71"/>
    <p:sldId id="807" r:id="rId72"/>
  </p:sldIdLst>
  <p:sldSz cx="9144000" cy="6858000" type="screen4x3"/>
  <p:notesSz cx="6858000" cy="9144000"/>
  <p:custDataLst>
    <p:tags r:id="rId7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8F8F8"/>
    <a:srgbClr val="000000"/>
    <a:srgbClr val="FFD629"/>
    <a:srgbClr val="E6E6E6"/>
    <a:srgbClr val="ECECEC"/>
    <a:srgbClr val="0CB414"/>
    <a:srgbClr val="C68742"/>
    <a:srgbClr val="08760D"/>
    <a:srgbClr val="33291D"/>
    <a:srgbClr val="FFE05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9243" autoAdjust="0"/>
  </p:normalViewPr>
  <p:slideViewPr>
    <p:cSldViewPr snapToGrid="0">
      <p:cViewPr>
        <p:scale>
          <a:sx n="80" d="100"/>
          <a:sy n="80" d="100"/>
        </p:scale>
        <p:origin x="-390" y="-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549AAC6-9640-4234-8CFE-23BA13838A41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4444D-C6C5-4A71-BB06-A1DD9A0DD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8380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0413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0413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2592BF-9787-48A8-8A3C-56749D6FC0AD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947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2592BF-9787-48A8-8A3C-56749D6FC0AD}" type="slidenum">
              <a:rPr lang="en-US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947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2592BF-9787-48A8-8A3C-56749D6FC0AD}" type="slidenum">
              <a:rPr lang="en-US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381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097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>
                <a:solidFill>
                  <a:srgbClr val="F6DB3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A63B8-0AA2-45BB-BD24-A6E590380469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58C0-D67A-49A0-B92C-F79B4FD19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29AD1-DF28-4660-9706-87538AB772F2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2C5EE-12E6-4944-A9DA-07A696FB3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6483-7C4D-4AAB-9C9D-E10F2A32D184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1BB96-14BE-4167-8207-F5362479E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98"/>
            <a:ext cx="8229600" cy="1143000"/>
          </a:xfrm>
        </p:spPr>
        <p:txBody>
          <a:bodyPr/>
          <a:lstStyle>
            <a:lvl1pPr>
              <a:defRPr>
                <a:solidFill>
                  <a:srgbClr val="F6DB3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907"/>
            <a:ext cx="8229600" cy="5326911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  <a:lvl2pPr>
              <a:defRPr b="1">
                <a:latin typeface="Arial" pitchFamily="34" charset="0"/>
                <a:cs typeface="Arial" pitchFamily="34" charset="0"/>
              </a:defRPr>
            </a:lvl2pPr>
            <a:lvl3pPr>
              <a:defRPr b="1">
                <a:latin typeface="Arial" pitchFamily="34" charset="0"/>
                <a:cs typeface="Arial" pitchFamily="34" charset="0"/>
              </a:defRPr>
            </a:lvl3pPr>
            <a:lvl4pPr>
              <a:defRPr b="1">
                <a:latin typeface="Arial" pitchFamily="34" charset="0"/>
                <a:cs typeface="Arial" pitchFamily="34" charset="0"/>
              </a:defRPr>
            </a:lvl4pPr>
            <a:lvl5pPr>
              <a:defRPr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41560-CFBE-452E-8BC0-C13035E1A596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F188C-21EB-4AA4-8D14-CEC32D3AB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76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A8EAA-614B-4C96-9FF0-010A17E2724E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5EAA5-0B10-4650-BB20-978817312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626EC-7316-4F81-956D-DF2632CD3663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BE151-5221-4047-AB2F-1A68EFE64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362"/>
            <a:ext cx="8229600" cy="1143000"/>
          </a:xfrm>
        </p:spPr>
        <p:txBody>
          <a:bodyPr/>
          <a:lstStyle>
            <a:lvl1pPr>
              <a:defRPr>
                <a:solidFill>
                  <a:srgbClr val="F6DB3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B26E9-4FB6-4528-BFDA-45B5B642057B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34C94-F37A-4880-AE01-CCE975CB3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46CE6-3ADE-4273-96E2-549355A33CC9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AE581-D661-4D7D-BB55-EFC040D62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38AD6-164D-4F7A-9701-C7FB18A783C7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5290-6F41-4330-BB77-24FB43BF6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E62CB-9AF1-4379-92C3-6100C404D5F5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4DB3-4BFD-4DB7-95F4-0ECF4FE65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380CA16-6B5C-4AC8-9A2A-8E6792ADBE57}" type="datetimeFigureOut">
              <a:rPr lang="en-US"/>
              <a:pPr>
                <a:defRPr/>
              </a:pPr>
              <a:t>5/27/2016</a:t>
            </a:fld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745F554-AA51-4ADF-B9D0-22B64EA6F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994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94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94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94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94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994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94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94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99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</p:sldLayoutIdLst>
  <p:transition spd="med" advClick="0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Chris\Documents\Presentations\Scientific%20Teaching%20-%20ESL%20Conference\Bueller%20Teacher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Chris\Documents\Presentations\Scientific%20Teaching%20-%20ESL%20Conference\3rd%20Law%20Excerpt.mp4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259441" y="429198"/>
            <a:ext cx="8601739" cy="2838728"/>
          </a:xfrm>
        </p:spPr>
        <p:txBody>
          <a:bodyPr/>
          <a:lstStyle/>
          <a:p>
            <a:r>
              <a:rPr lang="en-US" sz="9600" dirty="0" smtClean="0"/>
              <a:t>Scientific </a:t>
            </a:r>
            <a:br>
              <a:rPr lang="en-US" sz="9600" dirty="0" smtClean="0"/>
            </a:br>
            <a:r>
              <a:rPr lang="en-US" sz="9600" dirty="0" smtClean="0"/>
              <a:t>Teaching</a:t>
            </a:r>
            <a:endParaRPr lang="en-US" sz="9600" dirty="0">
              <a:solidFill>
                <a:srgbClr val="92D05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sz="quarter" idx="1"/>
          </p:nvPr>
        </p:nvSpPr>
        <p:spPr>
          <a:xfrm>
            <a:off x="361950" y="3571875"/>
            <a:ext cx="8372475" cy="3095625"/>
          </a:xfrm>
        </p:spPr>
        <p:txBody>
          <a:bodyPr/>
          <a:lstStyle/>
          <a:p>
            <a:r>
              <a:rPr lang="en-US" dirty="0" smtClean="0">
                <a:solidFill>
                  <a:srgbClr val="F6D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 Meyer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York Mills C. I., Toronto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chris@meyercreations.com</a:t>
            </a:r>
          </a:p>
          <a:p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presentation is available at: www.meyercreations.com/physics</a:t>
            </a:r>
          </a:p>
          <a:p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85799" y="1651379"/>
            <a:ext cx="7772400" cy="3384646"/>
          </a:xfrm>
        </p:spPr>
        <p:txBody>
          <a:bodyPr/>
          <a:lstStyle/>
          <a:p>
            <a:r>
              <a:rPr lang="en-US" sz="8000" dirty="0" smtClean="0"/>
              <a:t>Physicists are Teachers!</a:t>
            </a:r>
            <a:endParaRPr lang="en-CA" sz="80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countryofquinn.files.wordpress.com/2016/02/hd-3a-053_281048171404529.jpg?w=120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7138" t="23193" r="19540" b="1713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xGySMr7E6lw/U53y7xeLq3I/AAAAAAAAYSI/pp0_2X9aQvQ/s640/The_Feynman_Lectures_on_Phys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0"/>
            <a:ext cx="9144000" cy="780097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4831307" cy="6858000"/>
          </a:xfrm>
          <a:prstGeom prst="rect">
            <a:avLst/>
          </a:prstGeom>
          <a:solidFill>
            <a:srgbClr val="4D4D4D"/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5536" y="178154"/>
            <a:ext cx="4613275" cy="6570662"/>
          </a:xfrm>
          <a:solidFill>
            <a:srgbClr val="4D4D4D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“There were one or two dozen students who – very surprisingly – understood almost everything … </a:t>
            </a:r>
          </a:p>
          <a:p>
            <a:pPr marL="0" indent="0" algn="ctr">
              <a:buNone/>
            </a:pPr>
            <a:r>
              <a:rPr lang="en-US" sz="3200" dirty="0" smtClean="0"/>
              <a:t>These people have now, I believe, a first-rate background in physics – and they are, after all, the ones I was trying to get at.”</a:t>
            </a:r>
            <a:endParaRPr lang="en-CA" sz="3200" dirty="0"/>
          </a:p>
        </p:txBody>
      </p:sp>
      <p:pic>
        <p:nvPicPr>
          <p:cNvPr id="5" name="Picture 2" descr="http://www.eleves.ens.fr/home/harazi/pic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17160" r="9369"/>
          <a:stretch>
            <a:fillRect/>
          </a:stretch>
        </p:blipFill>
        <p:spPr bwMode="auto">
          <a:xfrm>
            <a:off x="4803775" y="0"/>
            <a:ext cx="434022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85800" y="1190805"/>
            <a:ext cx="7772400" cy="1920875"/>
          </a:xfrm>
        </p:spPr>
        <p:txBody>
          <a:bodyPr/>
          <a:lstStyle/>
          <a:p>
            <a:r>
              <a:rPr lang="en-US" sz="8000" dirty="0" smtClean="0"/>
              <a:t>Physicists are Teachers!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3340280"/>
            <a:ext cx="6400800" cy="1752600"/>
          </a:xfrm>
        </p:spPr>
        <p:txBody>
          <a:bodyPr/>
          <a:lstStyle/>
          <a:p>
            <a:r>
              <a:rPr lang="en-US" sz="8000" dirty="0" smtClean="0"/>
              <a:t>and are still Awesome!</a:t>
            </a:r>
            <a:endParaRPr lang="en-CA" sz="80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464024" y="1190805"/>
            <a:ext cx="8338782" cy="1920875"/>
          </a:xfrm>
        </p:spPr>
        <p:txBody>
          <a:bodyPr/>
          <a:lstStyle/>
          <a:p>
            <a:r>
              <a:rPr lang="en-US" sz="8000" dirty="0" smtClean="0"/>
              <a:t>What about the other students?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13899" y="3531349"/>
            <a:ext cx="8447963" cy="1752600"/>
          </a:xfrm>
        </p:spPr>
        <p:txBody>
          <a:bodyPr/>
          <a:lstStyle/>
          <a:p>
            <a:r>
              <a:rPr lang="en-US" sz="8000" dirty="0" smtClean="0"/>
              <a:t>How much are they learning?</a:t>
            </a:r>
            <a:endParaRPr lang="en-CA" sz="80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5636525" y="0"/>
            <a:ext cx="3507475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9594" t="8556" r="30368" b="54272"/>
          <a:stretch>
            <a:fillRect/>
          </a:stretch>
        </p:blipFill>
        <p:spPr bwMode="auto">
          <a:xfrm>
            <a:off x="0" y="0"/>
            <a:ext cx="5636524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51" name="TextBox 17"/>
          <p:cNvSpPr txBox="1">
            <a:spLocks noChangeArrowheads="1"/>
          </p:cNvSpPr>
          <p:nvPr/>
        </p:nvSpPr>
        <p:spPr bwMode="auto">
          <a:xfrm>
            <a:off x="-1" y="6027003"/>
            <a:ext cx="5650173" cy="830997"/>
          </a:xfrm>
          <a:prstGeom prst="rect">
            <a:avLst/>
          </a:prstGeom>
          <a:solidFill>
            <a:srgbClr val="000000">
              <a:alpha val="72157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Typical Student</a:t>
            </a:r>
          </a:p>
        </p:txBody>
      </p:sp>
      <p:grpSp>
        <p:nvGrpSpPr>
          <p:cNvPr id="24" name="Group 26"/>
          <p:cNvGrpSpPr>
            <a:grpSpLocks/>
          </p:cNvGrpSpPr>
          <p:nvPr/>
        </p:nvGrpSpPr>
        <p:grpSpPr bwMode="auto">
          <a:xfrm>
            <a:off x="3262584" y="76200"/>
            <a:ext cx="5308164" cy="1624612"/>
            <a:chOff x="3086103" y="2472732"/>
            <a:chExt cx="4288964" cy="1625409"/>
          </a:xfrm>
        </p:grpSpPr>
        <p:cxnSp>
          <p:nvCxnSpPr>
            <p:cNvPr id="25" name="Straight Arrow Connector 14"/>
            <p:cNvCxnSpPr>
              <a:cxnSpLocks noChangeShapeType="1"/>
            </p:cNvCxnSpPr>
            <p:nvPr/>
          </p:nvCxnSpPr>
          <p:spPr bwMode="auto">
            <a:xfrm>
              <a:off x="3357635" y="3379791"/>
              <a:ext cx="2017851" cy="0"/>
            </a:xfrm>
            <a:prstGeom prst="straightConnector1">
              <a:avLst/>
            </a:prstGeom>
            <a:noFill/>
            <a:ln w="57150" algn="ctr">
              <a:solidFill>
                <a:srgbClr val="F6DB3C"/>
              </a:solidFill>
              <a:round/>
              <a:headEnd type="arrow" w="med" len="med"/>
              <a:tailEnd/>
            </a:ln>
          </p:spPr>
        </p:cxnSp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>
              <a:off x="5475536" y="2472732"/>
              <a:ext cx="1793201" cy="1200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Physics Wisdom</a:t>
              </a:r>
            </a:p>
          </p:txBody>
        </p:sp>
        <p:grpSp>
          <p:nvGrpSpPr>
            <p:cNvPr id="27" name="Group 19"/>
            <p:cNvGrpSpPr>
              <a:grpSpLocks/>
            </p:cNvGrpSpPr>
            <p:nvPr/>
          </p:nvGrpSpPr>
          <p:grpSpPr bwMode="auto">
            <a:xfrm flipV="1">
              <a:off x="3086103" y="3605810"/>
              <a:ext cx="4288964" cy="492331"/>
              <a:chOff x="4071274" y="3793668"/>
              <a:chExt cx="3135135" cy="792832"/>
            </a:xfrm>
          </p:grpSpPr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>
                <a:off x="4071274" y="3793668"/>
                <a:ext cx="783771" cy="727528"/>
              </a:xfrm>
              <a:custGeom>
                <a:avLst/>
                <a:gdLst>
                  <a:gd name="T0" fmla="*/ 0 w 783771"/>
                  <a:gd name="T1" fmla="*/ 321129 h 727528"/>
                  <a:gd name="T2" fmla="*/ 217714 w 783771"/>
                  <a:gd name="T3" fmla="*/ 59871 h 727528"/>
                  <a:gd name="T4" fmla="*/ 544285 w 783771"/>
                  <a:gd name="T5" fmla="*/ 680357 h 727528"/>
                  <a:gd name="T6" fmla="*/ 783771 w 783771"/>
                  <a:gd name="T7" fmla="*/ 342900 h 727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3771"/>
                  <a:gd name="T13" fmla="*/ 0 h 727528"/>
                  <a:gd name="T14" fmla="*/ 783771 w 783771"/>
                  <a:gd name="T15" fmla="*/ 727528 h 727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3771" h="727528">
                    <a:moveTo>
                      <a:pt x="0" y="321129"/>
                    </a:moveTo>
                    <a:cubicBezTo>
                      <a:pt x="63500" y="160564"/>
                      <a:pt x="127000" y="0"/>
                      <a:pt x="217714" y="59871"/>
                    </a:cubicBezTo>
                    <a:cubicBezTo>
                      <a:pt x="308428" y="119742"/>
                      <a:pt x="449942" y="633186"/>
                      <a:pt x="544285" y="680357"/>
                    </a:cubicBezTo>
                    <a:cubicBezTo>
                      <a:pt x="638628" y="727528"/>
                      <a:pt x="711199" y="535214"/>
                      <a:pt x="783771" y="34290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" name="Freeform 22"/>
              <p:cNvSpPr>
                <a:spLocks/>
              </p:cNvSpPr>
              <p:nvPr/>
            </p:nvSpPr>
            <p:spPr bwMode="auto">
              <a:xfrm>
                <a:off x="4855062" y="3815436"/>
                <a:ext cx="783771" cy="727528"/>
              </a:xfrm>
              <a:custGeom>
                <a:avLst/>
                <a:gdLst>
                  <a:gd name="T0" fmla="*/ 0 w 783771"/>
                  <a:gd name="T1" fmla="*/ 321129 h 727528"/>
                  <a:gd name="T2" fmla="*/ 217714 w 783771"/>
                  <a:gd name="T3" fmla="*/ 59871 h 727528"/>
                  <a:gd name="T4" fmla="*/ 544285 w 783771"/>
                  <a:gd name="T5" fmla="*/ 680357 h 727528"/>
                  <a:gd name="T6" fmla="*/ 783771 w 783771"/>
                  <a:gd name="T7" fmla="*/ 342900 h 727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3771"/>
                  <a:gd name="T13" fmla="*/ 0 h 727528"/>
                  <a:gd name="T14" fmla="*/ 783771 w 783771"/>
                  <a:gd name="T15" fmla="*/ 727528 h 727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3771" h="727528">
                    <a:moveTo>
                      <a:pt x="0" y="321129"/>
                    </a:moveTo>
                    <a:cubicBezTo>
                      <a:pt x="63500" y="160564"/>
                      <a:pt x="127000" y="0"/>
                      <a:pt x="217714" y="59871"/>
                    </a:cubicBezTo>
                    <a:cubicBezTo>
                      <a:pt x="308428" y="119742"/>
                      <a:pt x="449942" y="633186"/>
                      <a:pt x="544285" y="680357"/>
                    </a:cubicBezTo>
                    <a:cubicBezTo>
                      <a:pt x="638628" y="727528"/>
                      <a:pt x="711199" y="535214"/>
                      <a:pt x="783771" y="34290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" name="Freeform 23"/>
              <p:cNvSpPr>
                <a:spLocks/>
              </p:cNvSpPr>
              <p:nvPr/>
            </p:nvSpPr>
            <p:spPr bwMode="auto">
              <a:xfrm>
                <a:off x="5638850" y="3837204"/>
                <a:ext cx="783771" cy="727528"/>
              </a:xfrm>
              <a:custGeom>
                <a:avLst/>
                <a:gdLst>
                  <a:gd name="T0" fmla="*/ 0 w 783771"/>
                  <a:gd name="T1" fmla="*/ 321129 h 727528"/>
                  <a:gd name="T2" fmla="*/ 217714 w 783771"/>
                  <a:gd name="T3" fmla="*/ 59871 h 727528"/>
                  <a:gd name="T4" fmla="*/ 544285 w 783771"/>
                  <a:gd name="T5" fmla="*/ 680357 h 727528"/>
                  <a:gd name="T6" fmla="*/ 783771 w 783771"/>
                  <a:gd name="T7" fmla="*/ 342900 h 727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3771"/>
                  <a:gd name="T13" fmla="*/ 0 h 727528"/>
                  <a:gd name="T14" fmla="*/ 783771 w 783771"/>
                  <a:gd name="T15" fmla="*/ 727528 h 727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3771" h="727528">
                    <a:moveTo>
                      <a:pt x="0" y="321129"/>
                    </a:moveTo>
                    <a:cubicBezTo>
                      <a:pt x="63500" y="160564"/>
                      <a:pt x="127000" y="0"/>
                      <a:pt x="217714" y="59871"/>
                    </a:cubicBezTo>
                    <a:cubicBezTo>
                      <a:pt x="308428" y="119742"/>
                      <a:pt x="449942" y="633186"/>
                      <a:pt x="544285" y="680357"/>
                    </a:cubicBezTo>
                    <a:cubicBezTo>
                      <a:pt x="638628" y="727528"/>
                      <a:pt x="711199" y="535214"/>
                      <a:pt x="783771" y="34290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6422638" y="3858972"/>
                <a:ext cx="783771" cy="727528"/>
              </a:xfrm>
              <a:custGeom>
                <a:avLst/>
                <a:gdLst>
                  <a:gd name="T0" fmla="*/ 0 w 783771"/>
                  <a:gd name="T1" fmla="*/ 321129 h 727528"/>
                  <a:gd name="T2" fmla="*/ 217714 w 783771"/>
                  <a:gd name="T3" fmla="*/ 59871 h 727528"/>
                  <a:gd name="T4" fmla="*/ 544285 w 783771"/>
                  <a:gd name="T5" fmla="*/ 680357 h 727528"/>
                  <a:gd name="T6" fmla="*/ 783771 w 783771"/>
                  <a:gd name="T7" fmla="*/ 342900 h 727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3771"/>
                  <a:gd name="T13" fmla="*/ 0 h 727528"/>
                  <a:gd name="T14" fmla="*/ 783771 w 783771"/>
                  <a:gd name="T15" fmla="*/ 727528 h 727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3771" h="727528">
                    <a:moveTo>
                      <a:pt x="0" y="321129"/>
                    </a:moveTo>
                    <a:cubicBezTo>
                      <a:pt x="63500" y="160564"/>
                      <a:pt x="127000" y="0"/>
                      <a:pt x="217714" y="59871"/>
                    </a:cubicBezTo>
                    <a:cubicBezTo>
                      <a:pt x="308428" y="119742"/>
                      <a:pt x="449942" y="633186"/>
                      <a:pt x="544285" y="680357"/>
                    </a:cubicBezTo>
                    <a:cubicBezTo>
                      <a:pt x="638628" y="727528"/>
                      <a:pt x="711199" y="535214"/>
                      <a:pt x="783771" y="34290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1107854" y="778418"/>
            <a:ext cx="2165272" cy="1821040"/>
            <a:chOff x="1107854" y="778418"/>
            <a:chExt cx="2165272" cy="1821040"/>
          </a:xfrm>
        </p:grpSpPr>
        <p:sp>
          <p:nvSpPr>
            <p:cNvPr id="17" name="Chord 16"/>
            <p:cNvSpPr/>
            <p:nvPr/>
          </p:nvSpPr>
          <p:spPr bwMode="auto">
            <a:xfrm rot="5145313">
              <a:off x="1279970" y="606302"/>
              <a:ext cx="1821040" cy="2165272"/>
            </a:xfrm>
            <a:prstGeom prst="chord">
              <a:avLst>
                <a:gd name="adj1" fmla="val 4539896"/>
                <a:gd name="adj2" fmla="val 16200000"/>
              </a:avLst>
            </a:prstGeom>
            <a:solidFill>
              <a:srgbClr val="000000">
                <a:alpha val="43922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n w="38100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92324" y="832513"/>
              <a:ext cx="7915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?</a:t>
              </a:r>
              <a:endPara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CEE3A"/>
                </a:solidFill>
              </a:rPr>
              <a:t>Find Your Answer Cards</a:t>
            </a:r>
            <a:endParaRPr lang="en-CA" sz="5400" dirty="0" smtClean="0">
              <a:solidFill>
                <a:srgbClr val="FCEE3A"/>
              </a:solidFill>
            </a:endParaRPr>
          </a:p>
        </p:txBody>
      </p:sp>
      <p:pic>
        <p:nvPicPr>
          <p:cNvPr id="5" name="Content Placeholder 4" descr="P111065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755630" y="1130697"/>
            <a:ext cx="7637743" cy="572730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37579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Question Time!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Read the question</a:t>
            </a:r>
          </a:p>
          <a:p>
            <a:r>
              <a:rPr lang="en-US" sz="4000" dirty="0" smtClean="0"/>
              <a:t>Choose an answer privately</a:t>
            </a:r>
          </a:p>
          <a:p>
            <a:r>
              <a:rPr lang="en-US" sz="4000" dirty="0" smtClean="0"/>
              <a:t>Select (fold) your multiple choice response (keep it secret!)</a:t>
            </a:r>
            <a:endParaRPr lang="en-CA" sz="40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130175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smtClean="0"/>
              <a:t>Question Time!</a:t>
            </a:r>
            <a:endParaRPr lang="en-CA" sz="6000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01775"/>
            <a:ext cx="8229600" cy="35750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/>
              <a:t>What sector of the ESL world are you from</a:t>
            </a:r>
            <a:r>
              <a:rPr lang="en-CA" dirty="0" smtClean="0"/>
              <a:t>?</a:t>
            </a:r>
            <a:endParaRPr lang="en-CA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FFFF00"/>
                </a:solidFill>
              </a:rPr>
              <a:t>A)</a:t>
            </a:r>
            <a:r>
              <a:rPr lang="en-CA" dirty="0" smtClean="0"/>
              <a:t> </a:t>
            </a:r>
            <a:r>
              <a:rPr lang="en-CA" dirty="0" smtClean="0"/>
              <a:t>LINC / Settlement</a:t>
            </a:r>
            <a:endParaRPr lang="en-CA" dirty="0" smtClean="0"/>
          </a:p>
          <a:p>
            <a:pPr eaLnBrk="1" hangingPunct="1">
              <a:buNone/>
              <a:defRPr/>
            </a:pPr>
            <a:r>
              <a:rPr lang="en-CA" dirty="0" smtClean="0">
                <a:solidFill>
                  <a:srgbClr val="FFFF00"/>
                </a:solidFill>
              </a:rPr>
              <a:t>B</a:t>
            </a:r>
            <a:r>
              <a:rPr lang="en-CA" dirty="0" smtClean="0">
                <a:solidFill>
                  <a:srgbClr val="FFFF00"/>
                </a:solidFill>
              </a:rPr>
              <a:t>) </a:t>
            </a:r>
            <a:r>
              <a:rPr lang="en-CA" dirty="0" smtClean="0"/>
              <a:t>College</a:t>
            </a:r>
            <a:r>
              <a:rPr lang="en-CA" dirty="0" smtClean="0">
                <a:solidFill>
                  <a:srgbClr val="FFFF00"/>
                </a:solidFill>
              </a:rPr>
              <a:t> </a:t>
            </a:r>
            <a:r>
              <a:rPr lang="en-CA" dirty="0" smtClean="0"/>
              <a:t>/ University</a:t>
            </a:r>
            <a:r>
              <a:rPr lang="en-CA" dirty="0" smtClean="0">
                <a:solidFill>
                  <a:srgbClr val="FFFF00"/>
                </a:solidFill>
              </a:rPr>
              <a:t> </a:t>
            </a:r>
            <a:endParaRPr lang="en-CA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FFFF00"/>
                </a:solidFill>
              </a:rPr>
              <a:t>C)</a:t>
            </a:r>
            <a:r>
              <a:rPr lang="en-CA" dirty="0" smtClean="0"/>
              <a:t> </a:t>
            </a:r>
            <a:r>
              <a:rPr lang="en-CA" dirty="0" smtClean="0"/>
              <a:t>Private Language School</a:t>
            </a:r>
            <a:endParaRPr lang="en-CA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FFFF00"/>
                </a:solidFill>
              </a:rPr>
              <a:t>D)</a:t>
            </a:r>
            <a:r>
              <a:rPr lang="en-CA" dirty="0" smtClean="0"/>
              <a:t> </a:t>
            </a:r>
            <a:r>
              <a:rPr lang="en-CA" dirty="0" smtClean="0"/>
              <a:t>Some other, but really awesome part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E) </a:t>
            </a:r>
            <a:r>
              <a:rPr lang="en-US" dirty="0" smtClean="0"/>
              <a:t>Some other part</a:t>
            </a:r>
            <a:endParaRPr lang="en-CA" dirty="0" smtClean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6E6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2050" name="Picture 2" descr="http://www.lcbo.com/content/dam/lcbo/products/300699-A.jpg/jcr:content/renditions/cq5dam.web.1280.1280.jpeg"/>
          <p:cNvPicPr>
            <a:picLocks noChangeAspect="1" noChangeArrowheads="1"/>
          </p:cNvPicPr>
          <p:nvPr/>
        </p:nvPicPr>
        <p:blipFill>
          <a:blip r:embed="rId2" cstate="print"/>
          <a:srcRect l="21875" t="41979" r="38958" b="49117"/>
          <a:stretch>
            <a:fillRect/>
          </a:stretch>
        </p:blipFill>
        <p:spPr bwMode="auto">
          <a:xfrm>
            <a:off x="0" y="638882"/>
            <a:ext cx="9144000" cy="27717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381695"/>
            <a:ext cx="9144000" cy="287771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9C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</a:t>
            </a:r>
          </a:p>
          <a:p>
            <a:pPr algn="ctr"/>
            <a:r>
              <a:rPr lang="en-US" sz="115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</a:t>
            </a:r>
            <a:r>
              <a:rPr lang="en-US" sz="11500" dirty="0" smtClean="0">
                <a:solidFill>
                  <a:srgbClr val="9C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115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Y</a:t>
            </a:r>
            <a:r>
              <a:rPr lang="en-US" sz="11500" dirty="0" smtClean="0">
                <a:solidFill>
                  <a:srgbClr val="9C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</a:t>
            </a:r>
            <a:r>
              <a:rPr lang="en-US" sz="115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</a:t>
            </a:r>
            <a:r>
              <a:rPr lang="en-US" sz="11500" dirty="0" smtClean="0">
                <a:solidFill>
                  <a:srgbClr val="9C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115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</a:t>
            </a:r>
            <a:r>
              <a:rPr lang="en-US" sz="11500" dirty="0" smtClean="0">
                <a:solidFill>
                  <a:srgbClr val="9C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</a:t>
            </a:r>
            <a:r>
              <a:rPr lang="en-US" sz="115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</a:t>
            </a:r>
            <a:endParaRPr lang="en-CA" sz="115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3416" t="18241" r="9654" b="39972"/>
          <a:stretch>
            <a:fillRect/>
          </a:stretch>
        </p:blipFill>
        <p:spPr bwMode="auto">
          <a:xfrm>
            <a:off x="4026090" y="1475723"/>
            <a:ext cx="5117911" cy="463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8245525" y="2008491"/>
            <a:ext cx="57320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CA" sz="36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9351" y="3798622"/>
            <a:ext cx="68694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CA" sz="36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1018" y="4769891"/>
            <a:ext cx="57320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CA" sz="36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2414" y="5456324"/>
            <a:ext cx="57320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CA" sz="36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8599" y="1487603"/>
            <a:ext cx="57320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CA" sz="36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D629"/>
                </a:solidFill>
              </a:rPr>
              <a:t>Question Time!</a:t>
            </a:r>
            <a:endParaRPr lang="en-US" sz="6000" dirty="0">
              <a:solidFill>
                <a:srgbClr val="FFD62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18365" y="1204415"/>
            <a:ext cx="3862316" cy="534651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A ball on a string is swung in a horizontal circle.</a:t>
            </a:r>
          </a:p>
          <a:p>
            <a:pPr marL="0" indent="0" algn="ctr">
              <a:buNone/>
            </a:pPr>
            <a:r>
              <a:rPr lang="en-US" sz="3200" dirty="0" smtClean="0"/>
              <a:t>At point P, the string breaks.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92D050"/>
                </a:solidFill>
              </a:rPr>
              <a:t>Which path </a:t>
            </a:r>
            <a:r>
              <a:rPr lang="en-US" sz="3200" dirty="0" smtClean="0"/>
              <a:t>would the ball most closely follow, observed from above?</a:t>
            </a:r>
            <a:endParaRPr lang="en-CA" sz="3200" dirty="0"/>
          </a:p>
        </p:txBody>
      </p:sp>
      <p:sp>
        <p:nvSpPr>
          <p:cNvPr id="7" name="Freeform 6"/>
          <p:cNvSpPr/>
          <p:nvPr/>
        </p:nvSpPr>
        <p:spPr bwMode="auto">
          <a:xfrm>
            <a:off x="6607791" y="1965278"/>
            <a:ext cx="750625" cy="2585473"/>
          </a:xfrm>
          <a:custGeom>
            <a:avLst/>
            <a:gdLst>
              <a:gd name="connsiteX0" fmla="*/ 0 w 832514"/>
              <a:gd name="connsiteY0" fmla="*/ 2279176 h 2279176"/>
              <a:gd name="connsiteX1" fmla="*/ 682388 w 832514"/>
              <a:gd name="connsiteY1" fmla="*/ 1269242 h 2279176"/>
              <a:gd name="connsiteX2" fmla="*/ 832514 w 832514"/>
              <a:gd name="connsiteY2" fmla="*/ 0 h 2279176"/>
              <a:gd name="connsiteX0" fmla="*/ 0 w 832514"/>
              <a:gd name="connsiteY0" fmla="*/ 2279176 h 2279176"/>
              <a:gd name="connsiteX1" fmla="*/ 668740 w 832514"/>
              <a:gd name="connsiteY1" fmla="*/ 1480033 h 2279176"/>
              <a:gd name="connsiteX2" fmla="*/ 832514 w 832514"/>
              <a:gd name="connsiteY2" fmla="*/ 0 h 2279176"/>
              <a:gd name="connsiteX0" fmla="*/ 0 w 782471"/>
              <a:gd name="connsiteY0" fmla="*/ 2318699 h 2318699"/>
              <a:gd name="connsiteX1" fmla="*/ 668740 w 782471"/>
              <a:gd name="connsiteY1" fmla="*/ 1519556 h 2318699"/>
              <a:gd name="connsiteX2" fmla="*/ 682389 w 782471"/>
              <a:gd name="connsiteY2" fmla="*/ 0 h 2318699"/>
              <a:gd name="connsiteX0" fmla="*/ 0 w 755176"/>
              <a:gd name="connsiteY0" fmla="*/ 2318699 h 2318699"/>
              <a:gd name="connsiteX1" fmla="*/ 641445 w 755176"/>
              <a:gd name="connsiteY1" fmla="*/ 1414161 h 2318699"/>
              <a:gd name="connsiteX2" fmla="*/ 682389 w 755176"/>
              <a:gd name="connsiteY2" fmla="*/ 0 h 2318699"/>
              <a:gd name="connsiteX0" fmla="*/ 11371 w 750625"/>
              <a:gd name="connsiteY0" fmla="*/ 2318699 h 2429933"/>
              <a:gd name="connsiteX1" fmla="*/ 106907 w 750625"/>
              <a:gd name="connsiteY1" fmla="*/ 2279177 h 2429933"/>
              <a:gd name="connsiteX2" fmla="*/ 652816 w 750625"/>
              <a:gd name="connsiteY2" fmla="*/ 1414161 h 2429933"/>
              <a:gd name="connsiteX3" fmla="*/ 693760 w 750625"/>
              <a:gd name="connsiteY3" fmla="*/ 0 h 2429933"/>
              <a:gd name="connsiteX0" fmla="*/ 11371 w 750625"/>
              <a:gd name="connsiteY0" fmla="*/ 2384570 h 2495804"/>
              <a:gd name="connsiteX1" fmla="*/ 106907 w 750625"/>
              <a:gd name="connsiteY1" fmla="*/ 2345048 h 2495804"/>
              <a:gd name="connsiteX2" fmla="*/ 652816 w 750625"/>
              <a:gd name="connsiteY2" fmla="*/ 1480032 h 2495804"/>
              <a:gd name="connsiteX3" fmla="*/ 693760 w 750625"/>
              <a:gd name="connsiteY3" fmla="*/ 0 h 249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625" h="2495804">
                <a:moveTo>
                  <a:pt x="11371" y="2384570"/>
                </a:moveTo>
                <a:cubicBezTo>
                  <a:pt x="15920" y="2377983"/>
                  <a:pt x="0" y="2495804"/>
                  <a:pt x="106907" y="2345048"/>
                </a:cubicBezTo>
                <a:cubicBezTo>
                  <a:pt x="213814" y="2194292"/>
                  <a:pt x="555007" y="1870873"/>
                  <a:pt x="652816" y="1480032"/>
                </a:cubicBezTo>
                <a:cubicBezTo>
                  <a:pt x="750625" y="1089191"/>
                  <a:pt x="688073" y="444689"/>
                  <a:pt x="693760" y="0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621435" y="2538484"/>
            <a:ext cx="1881119" cy="1940253"/>
          </a:xfrm>
          <a:custGeom>
            <a:avLst/>
            <a:gdLst>
              <a:gd name="connsiteX0" fmla="*/ 0 w 832514"/>
              <a:gd name="connsiteY0" fmla="*/ 2279176 h 2279176"/>
              <a:gd name="connsiteX1" fmla="*/ 682388 w 832514"/>
              <a:gd name="connsiteY1" fmla="*/ 1269242 h 2279176"/>
              <a:gd name="connsiteX2" fmla="*/ 832514 w 832514"/>
              <a:gd name="connsiteY2" fmla="*/ 0 h 2279176"/>
              <a:gd name="connsiteX0" fmla="*/ 0 w 832514"/>
              <a:gd name="connsiteY0" fmla="*/ 2279176 h 2279176"/>
              <a:gd name="connsiteX1" fmla="*/ 668740 w 832514"/>
              <a:gd name="connsiteY1" fmla="*/ 1480033 h 2279176"/>
              <a:gd name="connsiteX2" fmla="*/ 832514 w 832514"/>
              <a:gd name="connsiteY2" fmla="*/ 0 h 2279176"/>
              <a:gd name="connsiteX0" fmla="*/ 0 w 782471"/>
              <a:gd name="connsiteY0" fmla="*/ 2318699 h 2318699"/>
              <a:gd name="connsiteX1" fmla="*/ 668740 w 782471"/>
              <a:gd name="connsiteY1" fmla="*/ 1519556 h 2318699"/>
              <a:gd name="connsiteX2" fmla="*/ 682389 w 782471"/>
              <a:gd name="connsiteY2" fmla="*/ 0 h 2318699"/>
              <a:gd name="connsiteX0" fmla="*/ 0 w 755176"/>
              <a:gd name="connsiteY0" fmla="*/ 2318699 h 2318699"/>
              <a:gd name="connsiteX1" fmla="*/ 641445 w 755176"/>
              <a:gd name="connsiteY1" fmla="*/ 1414161 h 2318699"/>
              <a:gd name="connsiteX2" fmla="*/ 682389 w 755176"/>
              <a:gd name="connsiteY2" fmla="*/ 0 h 2318699"/>
              <a:gd name="connsiteX0" fmla="*/ 11371 w 750625"/>
              <a:gd name="connsiteY0" fmla="*/ 2318699 h 2429933"/>
              <a:gd name="connsiteX1" fmla="*/ 106907 w 750625"/>
              <a:gd name="connsiteY1" fmla="*/ 2279177 h 2429933"/>
              <a:gd name="connsiteX2" fmla="*/ 652816 w 750625"/>
              <a:gd name="connsiteY2" fmla="*/ 1414161 h 2429933"/>
              <a:gd name="connsiteX3" fmla="*/ 693760 w 750625"/>
              <a:gd name="connsiteY3" fmla="*/ 0 h 2429933"/>
              <a:gd name="connsiteX0" fmla="*/ 11371 w 750625"/>
              <a:gd name="connsiteY0" fmla="*/ 2384570 h 2495804"/>
              <a:gd name="connsiteX1" fmla="*/ 106907 w 750625"/>
              <a:gd name="connsiteY1" fmla="*/ 2345048 h 2495804"/>
              <a:gd name="connsiteX2" fmla="*/ 652816 w 750625"/>
              <a:gd name="connsiteY2" fmla="*/ 1480032 h 2495804"/>
              <a:gd name="connsiteX3" fmla="*/ 693760 w 750625"/>
              <a:gd name="connsiteY3" fmla="*/ 0 h 2495804"/>
              <a:gd name="connsiteX0" fmla="*/ 18195 w 700584"/>
              <a:gd name="connsiteY0" fmla="*/ 2384570 h 2742476"/>
              <a:gd name="connsiteX1" fmla="*/ 113731 w 700584"/>
              <a:gd name="connsiteY1" fmla="*/ 2345048 h 2742476"/>
              <a:gd name="connsiteX2" fmla="*/ 700584 w 700584"/>
              <a:gd name="connsiteY2" fmla="*/ 0 h 2742476"/>
              <a:gd name="connsiteX0" fmla="*/ 191067 w 1910686"/>
              <a:gd name="connsiteY0" fmla="*/ 1976162 h 2266000"/>
              <a:gd name="connsiteX1" fmla="*/ 286603 w 1910686"/>
              <a:gd name="connsiteY1" fmla="*/ 1936640 h 2266000"/>
              <a:gd name="connsiteX2" fmla="*/ 1910686 w 1910686"/>
              <a:gd name="connsiteY2" fmla="*/ 0 h 2266000"/>
              <a:gd name="connsiteX0" fmla="*/ 191067 w 1910686"/>
              <a:gd name="connsiteY0" fmla="*/ 1976162 h 2266000"/>
              <a:gd name="connsiteX1" fmla="*/ 286603 w 1910686"/>
              <a:gd name="connsiteY1" fmla="*/ 1936640 h 2266000"/>
              <a:gd name="connsiteX2" fmla="*/ 1910686 w 1910686"/>
              <a:gd name="connsiteY2" fmla="*/ 0 h 2266000"/>
              <a:gd name="connsiteX0" fmla="*/ 0 w 1719619"/>
              <a:gd name="connsiteY0" fmla="*/ 1976162 h 2081559"/>
              <a:gd name="connsiteX1" fmla="*/ 286605 w 1719619"/>
              <a:gd name="connsiteY1" fmla="*/ 1752199 h 2081559"/>
              <a:gd name="connsiteX2" fmla="*/ 1719619 w 1719619"/>
              <a:gd name="connsiteY2" fmla="*/ 0 h 2081559"/>
              <a:gd name="connsiteX0" fmla="*/ 204715 w 1924334"/>
              <a:gd name="connsiteY0" fmla="*/ 1976162 h 1976162"/>
              <a:gd name="connsiteX1" fmla="*/ 286603 w 1924334"/>
              <a:gd name="connsiteY1" fmla="*/ 1554583 h 1976162"/>
              <a:gd name="connsiteX2" fmla="*/ 1924334 w 1924334"/>
              <a:gd name="connsiteY2" fmla="*/ 0 h 1976162"/>
              <a:gd name="connsiteX0" fmla="*/ 0 w 1719619"/>
              <a:gd name="connsiteY0" fmla="*/ 1976162 h 1976162"/>
              <a:gd name="connsiteX1" fmla="*/ 641446 w 1719619"/>
              <a:gd name="connsiteY1" fmla="*/ 1567758 h 1976162"/>
              <a:gd name="connsiteX2" fmla="*/ 1719619 w 1719619"/>
              <a:gd name="connsiteY2" fmla="*/ 0 h 1976162"/>
              <a:gd name="connsiteX0" fmla="*/ 0 w 1719619"/>
              <a:gd name="connsiteY0" fmla="*/ 1976162 h 1976162"/>
              <a:gd name="connsiteX1" fmla="*/ 1719619 w 1719619"/>
              <a:gd name="connsiteY1" fmla="*/ 0 h 197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9619" h="1976162">
                <a:moveTo>
                  <a:pt x="0" y="1976162"/>
                </a:moveTo>
                <a:lnTo>
                  <a:pt x="1719619" y="0"/>
                </a:lnTo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 rot="2108626">
            <a:off x="6792657" y="3973579"/>
            <a:ext cx="1454521" cy="968375"/>
          </a:xfrm>
          <a:custGeom>
            <a:avLst/>
            <a:gdLst>
              <a:gd name="connsiteX0" fmla="*/ 0 w 832514"/>
              <a:gd name="connsiteY0" fmla="*/ 2279176 h 2279176"/>
              <a:gd name="connsiteX1" fmla="*/ 682388 w 832514"/>
              <a:gd name="connsiteY1" fmla="*/ 1269242 h 2279176"/>
              <a:gd name="connsiteX2" fmla="*/ 832514 w 832514"/>
              <a:gd name="connsiteY2" fmla="*/ 0 h 2279176"/>
              <a:gd name="connsiteX0" fmla="*/ 0 w 832514"/>
              <a:gd name="connsiteY0" fmla="*/ 2279176 h 2279176"/>
              <a:gd name="connsiteX1" fmla="*/ 668740 w 832514"/>
              <a:gd name="connsiteY1" fmla="*/ 1480033 h 2279176"/>
              <a:gd name="connsiteX2" fmla="*/ 832514 w 832514"/>
              <a:gd name="connsiteY2" fmla="*/ 0 h 2279176"/>
              <a:gd name="connsiteX0" fmla="*/ 0 w 782471"/>
              <a:gd name="connsiteY0" fmla="*/ 2318699 h 2318699"/>
              <a:gd name="connsiteX1" fmla="*/ 668740 w 782471"/>
              <a:gd name="connsiteY1" fmla="*/ 1519556 h 2318699"/>
              <a:gd name="connsiteX2" fmla="*/ 682389 w 782471"/>
              <a:gd name="connsiteY2" fmla="*/ 0 h 2318699"/>
              <a:gd name="connsiteX0" fmla="*/ 0 w 755176"/>
              <a:gd name="connsiteY0" fmla="*/ 2318699 h 2318699"/>
              <a:gd name="connsiteX1" fmla="*/ 641445 w 755176"/>
              <a:gd name="connsiteY1" fmla="*/ 1414161 h 2318699"/>
              <a:gd name="connsiteX2" fmla="*/ 682389 w 755176"/>
              <a:gd name="connsiteY2" fmla="*/ 0 h 2318699"/>
              <a:gd name="connsiteX0" fmla="*/ 11371 w 750625"/>
              <a:gd name="connsiteY0" fmla="*/ 2318699 h 2429933"/>
              <a:gd name="connsiteX1" fmla="*/ 106907 w 750625"/>
              <a:gd name="connsiteY1" fmla="*/ 2279177 h 2429933"/>
              <a:gd name="connsiteX2" fmla="*/ 652816 w 750625"/>
              <a:gd name="connsiteY2" fmla="*/ 1414161 h 2429933"/>
              <a:gd name="connsiteX3" fmla="*/ 693760 w 750625"/>
              <a:gd name="connsiteY3" fmla="*/ 0 h 2429933"/>
              <a:gd name="connsiteX0" fmla="*/ 11371 w 750625"/>
              <a:gd name="connsiteY0" fmla="*/ 2384570 h 2495804"/>
              <a:gd name="connsiteX1" fmla="*/ 106907 w 750625"/>
              <a:gd name="connsiteY1" fmla="*/ 2345048 h 2495804"/>
              <a:gd name="connsiteX2" fmla="*/ 652816 w 750625"/>
              <a:gd name="connsiteY2" fmla="*/ 1480032 h 2495804"/>
              <a:gd name="connsiteX3" fmla="*/ 693760 w 750625"/>
              <a:gd name="connsiteY3" fmla="*/ 0 h 2495804"/>
              <a:gd name="connsiteX0" fmla="*/ 18195 w 700584"/>
              <a:gd name="connsiteY0" fmla="*/ 2384570 h 2742476"/>
              <a:gd name="connsiteX1" fmla="*/ 113731 w 700584"/>
              <a:gd name="connsiteY1" fmla="*/ 2345048 h 2742476"/>
              <a:gd name="connsiteX2" fmla="*/ 700584 w 700584"/>
              <a:gd name="connsiteY2" fmla="*/ 0 h 2742476"/>
              <a:gd name="connsiteX0" fmla="*/ 191067 w 1910686"/>
              <a:gd name="connsiteY0" fmla="*/ 1976162 h 2266000"/>
              <a:gd name="connsiteX1" fmla="*/ 286603 w 1910686"/>
              <a:gd name="connsiteY1" fmla="*/ 1936640 h 2266000"/>
              <a:gd name="connsiteX2" fmla="*/ 1910686 w 1910686"/>
              <a:gd name="connsiteY2" fmla="*/ 0 h 2266000"/>
              <a:gd name="connsiteX0" fmla="*/ 191067 w 1910686"/>
              <a:gd name="connsiteY0" fmla="*/ 1976162 h 2266000"/>
              <a:gd name="connsiteX1" fmla="*/ 286603 w 1910686"/>
              <a:gd name="connsiteY1" fmla="*/ 1936640 h 2266000"/>
              <a:gd name="connsiteX2" fmla="*/ 1910686 w 1910686"/>
              <a:gd name="connsiteY2" fmla="*/ 0 h 2266000"/>
              <a:gd name="connsiteX0" fmla="*/ 0 w 1719619"/>
              <a:gd name="connsiteY0" fmla="*/ 1976162 h 2081559"/>
              <a:gd name="connsiteX1" fmla="*/ 286605 w 1719619"/>
              <a:gd name="connsiteY1" fmla="*/ 1752199 h 2081559"/>
              <a:gd name="connsiteX2" fmla="*/ 1719619 w 1719619"/>
              <a:gd name="connsiteY2" fmla="*/ 0 h 2081559"/>
              <a:gd name="connsiteX0" fmla="*/ 204715 w 1924334"/>
              <a:gd name="connsiteY0" fmla="*/ 1976162 h 1976162"/>
              <a:gd name="connsiteX1" fmla="*/ 286603 w 1924334"/>
              <a:gd name="connsiteY1" fmla="*/ 1554583 h 1976162"/>
              <a:gd name="connsiteX2" fmla="*/ 1924334 w 1924334"/>
              <a:gd name="connsiteY2" fmla="*/ 0 h 1976162"/>
              <a:gd name="connsiteX0" fmla="*/ 0 w 1719619"/>
              <a:gd name="connsiteY0" fmla="*/ 1976162 h 1976162"/>
              <a:gd name="connsiteX1" fmla="*/ 641446 w 1719619"/>
              <a:gd name="connsiteY1" fmla="*/ 1567758 h 1976162"/>
              <a:gd name="connsiteX2" fmla="*/ 1719619 w 1719619"/>
              <a:gd name="connsiteY2" fmla="*/ 0 h 1976162"/>
              <a:gd name="connsiteX0" fmla="*/ 0 w 1719619"/>
              <a:gd name="connsiteY0" fmla="*/ 1976162 h 1976162"/>
              <a:gd name="connsiteX1" fmla="*/ 1719619 w 1719619"/>
              <a:gd name="connsiteY1" fmla="*/ 0 h 197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9619" h="1976162">
                <a:moveTo>
                  <a:pt x="0" y="1976162"/>
                </a:moveTo>
                <a:lnTo>
                  <a:pt x="1719619" y="0"/>
                </a:lnTo>
              </a:path>
            </a:pathLst>
          </a:cu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 rot="4706950">
            <a:off x="7178903" y="3735956"/>
            <a:ext cx="1087592" cy="2057012"/>
          </a:xfrm>
          <a:custGeom>
            <a:avLst/>
            <a:gdLst>
              <a:gd name="connsiteX0" fmla="*/ 0 w 832514"/>
              <a:gd name="connsiteY0" fmla="*/ 2279176 h 2279176"/>
              <a:gd name="connsiteX1" fmla="*/ 682388 w 832514"/>
              <a:gd name="connsiteY1" fmla="*/ 1269242 h 2279176"/>
              <a:gd name="connsiteX2" fmla="*/ 832514 w 832514"/>
              <a:gd name="connsiteY2" fmla="*/ 0 h 2279176"/>
              <a:gd name="connsiteX0" fmla="*/ 0 w 832514"/>
              <a:gd name="connsiteY0" fmla="*/ 2279176 h 2279176"/>
              <a:gd name="connsiteX1" fmla="*/ 668740 w 832514"/>
              <a:gd name="connsiteY1" fmla="*/ 1480033 h 2279176"/>
              <a:gd name="connsiteX2" fmla="*/ 832514 w 832514"/>
              <a:gd name="connsiteY2" fmla="*/ 0 h 2279176"/>
              <a:gd name="connsiteX0" fmla="*/ 0 w 782471"/>
              <a:gd name="connsiteY0" fmla="*/ 2318699 h 2318699"/>
              <a:gd name="connsiteX1" fmla="*/ 668740 w 782471"/>
              <a:gd name="connsiteY1" fmla="*/ 1519556 h 2318699"/>
              <a:gd name="connsiteX2" fmla="*/ 682389 w 782471"/>
              <a:gd name="connsiteY2" fmla="*/ 0 h 2318699"/>
              <a:gd name="connsiteX0" fmla="*/ 0 w 755176"/>
              <a:gd name="connsiteY0" fmla="*/ 2318699 h 2318699"/>
              <a:gd name="connsiteX1" fmla="*/ 641445 w 755176"/>
              <a:gd name="connsiteY1" fmla="*/ 1414161 h 2318699"/>
              <a:gd name="connsiteX2" fmla="*/ 682389 w 755176"/>
              <a:gd name="connsiteY2" fmla="*/ 0 h 2318699"/>
              <a:gd name="connsiteX0" fmla="*/ 11371 w 750625"/>
              <a:gd name="connsiteY0" fmla="*/ 2318699 h 2429933"/>
              <a:gd name="connsiteX1" fmla="*/ 106907 w 750625"/>
              <a:gd name="connsiteY1" fmla="*/ 2279177 h 2429933"/>
              <a:gd name="connsiteX2" fmla="*/ 652816 w 750625"/>
              <a:gd name="connsiteY2" fmla="*/ 1414161 h 2429933"/>
              <a:gd name="connsiteX3" fmla="*/ 693760 w 750625"/>
              <a:gd name="connsiteY3" fmla="*/ 0 h 2429933"/>
              <a:gd name="connsiteX0" fmla="*/ 11371 w 750625"/>
              <a:gd name="connsiteY0" fmla="*/ 2384570 h 2495804"/>
              <a:gd name="connsiteX1" fmla="*/ 106907 w 750625"/>
              <a:gd name="connsiteY1" fmla="*/ 2345048 h 2495804"/>
              <a:gd name="connsiteX2" fmla="*/ 652816 w 750625"/>
              <a:gd name="connsiteY2" fmla="*/ 1480032 h 2495804"/>
              <a:gd name="connsiteX3" fmla="*/ 693760 w 750625"/>
              <a:gd name="connsiteY3" fmla="*/ 0 h 2495804"/>
              <a:gd name="connsiteX0" fmla="*/ 62062 w 1105467"/>
              <a:gd name="connsiteY0" fmla="*/ 2384570 h 2471763"/>
              <a:gd name="connsiteX1" fmla="*/ 157598 w 1105467"/>
              <a:gd name="connsiteY1" fmla="*/ 2345048 h 2471763"/>
              <a:gd name="connsiteX2" fmla="*/ 1007658 w 1105467"/>
              <a:gd name="connsiteY2" fmla="*/ 1624286 h 2471763"/>
              <a:gd name="connsiteX3" fmla="*/ 744451 w 1105467"/>
              <a:gd name="connsiteY3" fmla="*/ 0 h 2471763"/>
              <a:gd name="connsiteX0" fmla="*/ 62063 w 1267867"/>
              <a:gd name="connsiteY0" fmla="*/ 2384570 h 2471762"/>
              <a:gd name="connsiteX1" fmla="*/ 157599 w 1267867"/>
              <a:gd name="connsiteY1" fmla="*/ 2345048 h 2471762"/>
              <a:gd name="connsiteX2" fmla="*/ 1007659 w 1267867"/>
              <a:gd name="connsiteY2" fmla="*/ 1624286 h 2471762"/>
              <a:gd name="connsiteX3" fmla="*/ 744452 w 1267867"/>
              <a:gd name="connsiteY3" fmla="*/ 0 h 2471762"/>
              <a:gd name="connsiteX0" fmla="*/ 62063 w 1267866"/>
              <a:gd name="connsiteY0" fmla="*/ 2384570 h 2471762"/>
              <a:gd name="connsiteX1" fmla="*/ 157599 w 1267866"/>
              <a:gd name="connsiteY1" fmla="*/ 2345048 h 2471762"/>
              <a:gd name="connsiteX2" fmla="*/ 1007659 w 1267866"/>
              <a:gd name="connsiteY2" fmla="*/ 1624286 h 2471762"/>
              <a:gd name="connsiteX3" fmla="*/ 744452 w 1267866"/>
              <a:gd name="connsiteY3" fmla="*/ 0 h 2471762"/>
              <a:gd name="connsiteX0" fmla="*/ 54491 w 1260294"/>
              <a:gd name="connsiteY0" fmla="*/ 2384570 h 2482013"/>
              <a:gd name="connsiteX1" fmla="*/ 150027 w 1260294"/>
              <a:gd name="connsiteY1" fmla="*/ 2345048 h 2482013"/>
              <a:gd name="connsiteX2" fmla="*/ 954652 w 1260294"/>
              <a:gd name="connsiteY2" fmla="*/ 1562782 h 2482013"/>
              <a:gd name="connsiteX3" fmla="*/ 736880 w 1260294"/>
              <a:gd name="connsiteY3" fmla="*/ 0 h 2482013"/>
              <a:gd name="connsiteX0" fmla="*/ 18195 w 700585"/>
              <a:gd name="connsiteY0" fmla="*/ 2384570 h 2742476"/>
              <a:gd name="connsiteX1" fmla="*/ 113731 w 700585"/>
              <a:gd name="connsiteY1" fmla="*/ 2345048 h 2742476"/>
              <a:gd name="connsiteX2" fmla="*/ 700584 w 700585"/>
              <a:gd name="connsiteY2" fmla="*/ 0 h 2742476"/>
              <a:gd name="connsiteX0" fmla="*/ 18195 w 1478686"/>
              <a:gd name="connsiteY0" fmla="*/ 2384570 h 2742476"/>
              <a:gd name="connsiteX1" fmla="*/ 113731 w 1478686"/>
              <a:gd name="connsiteY1" fmla="*/ 2345048 h 2742476"/>
              <a:gd name="connsiteX2" fmla="*/ 700584 w 1478686"/>
              <a:gd name="connsiteY2" fmla="*/ 0 h 2742476"/>
              <a:gd name="connsiteX0" fmla="*/ 0 w 682388"/>
              <a:gd name="connsiteY0" fmla="*/ 2384570 h 2384570"/>
              <a:gd name="connsiteX1" fmla="*/ 682389 w 682388"/>
              <a:gd name="connsiteY1" fmla="*/ 0 h 2384570"/>
              <a:gd name="connsiteX0" fmla="*/ 0 w 908850"/>
              <a:gd name="connsiteY0" fmla="*/ 2384570 h 2384570"/>
              <a:gd name="connsiteX1" fmla="*/ 682389 w 908850"/>
              <a:gd name="connsiteY1" fmla="*/ 0 h 2384570"/>
              <a:gd name="connsiteX0" fmla="*/ 0 w 1409758"/>
              <a:gd name="connsiteY0" fmla="*/ 2384570 h 2384570"/>
              <a:gd name="connsiteX1" fmla="*/ 682389 w 1409758"/>
              <a:gd name="connsiteY1" fmla="*/ 0 h 2384570"/>
              <a:gd name="connsiteX0" fmla="*/ 0 w 1409757"/>
              <a:gd name="connsiteY0" fmla="*/ 2384570 h 2384570"/>
              <a:gd name="connsiteX1" fmla="*/ 682389 w 1409757"/>
              <a:gd name="connsiteY1" fmla="*/ 0 h 2384570"/>
              <a:gd name="connsiteX0" fmla="*/ 0 w 1364321"/>
              <a:gd name="connsiteY0" fmla="*/ 2445532 h 2445532"/>
              <a:gd name="connsiteX1" fmla="*/ 636953 w 1364321"/>
              <a:gd name="connsiteY1" fmla="*/ 1 h 2445532"/>
              <a:gd name="connsiteX0" fmla="*/ 0 w 1413646"/>
              <a:gd name="connsiteY0" fmla="*/ 2445531 h 2445531"/>
              <a:gd name="connsiteX1" fmla="*/ 636953 w 1413646"/>
              <a:gd name="connsiteY1" fmla="*/ 0 h 244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3646" h="2445531">
                <a:moveTo>
                  <a:pt x="0" y="2445531"/>
                </a:moveTo>
                <a:cubicBezTo>
                  <a:pt x="900654" y="1915577"/>
                  <a:pt x="1413646" y="1173052"/>
                  <a:pt x="636953" y="0"/>
                </a:cubicBezTo>
              </a:path>
            </a:pathLst>
          </a:cu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 rot="4249643">
            <a:off x="6460115" y="4683770"/>
            <a:ext cx="1698657" cy="895382"/>
          </a:xfrm>
          <a:custGeom>
            <a:avLst/>
            <a:gdLst>
              <a:gd name="connsiteX0" fmla="*/ 0 w 832514"/>
              <a:gd name="connsiteY0" fmla="*/ 2279176 h 2279176"/>
              <a:gd name="connsiteX1" fmla="*/ 682388 w 832514"/>
              <a:gd name="connsiteY1" fmla="*/ 1269242 h 2279176"/>
              <a:gd name="connsiteX2" fmla="*/ 832514 w 832514"/>
              <a:gd name="connsiteY2" fmla="*/ 0 h 2279176"/>
              <a:gd name="connsiteX0" fmla="*/ 0 w 832514"/>
              <a:gd name="connsiteY0" fmla="*/ 2279176 h 2279176"/>
              <a:gd name="connsiteX1" fmla="*/ 668740 w 832514"/>
              <a:gd name="connsiteY1" fmla="*/ 1480033 h 2279176"/>
              <a:gd name="connsiteX2" fmla="*/ 832514 w 832514"/>
              <a:gd name="connsiteY2" fmla="*/ 0 h 2279176"/>
              <a:gd name="connsiteX0" fmla="*/ 0 w 782471"/>
              <a:gd name="connsiteY0" fmla="*/ 2318699 h 2318699"/>
              <a:gd name="connsiteX1" fmla="*/ 668740 w 782471"/>
              <a:gd name="connsiteY1" fmla="*/ 1519556 h 2318699"/>
              <a:gd name="connsiteX2" fmla="*/ 682389 w 782471"/>
              <a:gd name="connsiteY2" fmla="*/ 0 h 2318699"/>
              <a:gd name="connsiteX0" fmla="*/ 0 w 755176"/>
              <a:gd name="connsiteY0" fmla="*/ 2318699 h 2318699"/>
              <a:gd name="connsiteX1" fmla="*/ 641445 w 755176"/>
              <a:gd name="connsiteY1" fmla="*/ 1414161 h 2318699"/>
              <a:gd name="connsiteX2" fmla="*/ 682389 w 755176"/>
              <a:gd name="connsiteY2" fmla="*/ 0 h 2318699"/>
              <a:gd name="connsiteX0" fmla="*/ 11371 w 750625"/>
              <a:gd name="connsiteY0" fmla="*/ 2318699 h 2429933"/>
              <a:gd name="connsiteX1" fmla="*/ 106907 w 750625"/>
              <a:gd name="connsiteY1" fmla="*/ 2279177 h 2429933"/>
              <a:gd name="connsiteX2" fmla="*/ 652816 w 750625"/>
              <a:gd name="connsiteY2" fmla="*/ 1414161 h 2429933"/>
              <a:gd name="connsiteX3" fmla="*/ 693760 w 750625"/>
              <a:gd name="connsiteY3" fmla="*/ 0 h 2429933"/>
              <a:gd name="connsiteX0" fmla="*/ 11371 w 750625"/>
              <a:gd name="connsiteY0" fmla="*/ 2384570 h 2495804"/>
              <a:gd name="connsiteX1" fmla="*/ 106907 w 750625"/>
              <a:gd name="connsiteY1" fmla="*/ 2345048 h 2495804"/>
              <a:gd name="connsiteX2" fmla="*/ 652816 w 750625"/>
              <a:gd name="connsiteY2" fmla="*/ 1480032 h 2495804"/>
              <a:gd name="connsiteX3" fmla="*/ 693760 w 750625"/>
              <a:gd name="connsiteY3" fmla="*/ 0 h 2495804"/>
              <a:gd name="connsiteX0" fmla="*/ 18195 w 700584"/>
              <a:gd name="connsiteY0" fmla="*/ 2384570 h 2742476"/>
              <a:gd name="connsiteX1" fmla="*/ 113731 w 700584"/>
              <a:gd name="connsiteY1" fmla="*/ 2345048 h 2742476"/>
              <a:gd name="connsiteX2" fmla="*/ 700584 w 700584"/>
              <a:gd name="connsiteY2" fmla="*/ 0 h 2742476"/>
              <a:gd name="connsiteX0" fmla="*/ 191067 w 1910686"/>
              <a:gd name="connsiteY0" fmla="*/ 1976162 h 2266000"/>
              <a:gd name="connsiteX1" fmla="*/ 286603 w 1910686"/>
              <a:gd name="connsiteY1" fmla="*/ 1936640 h 2266000"/>
              <a:gd name="connsiteX2" fmla="*/ 1910686 w 1910686"/>
              <a:gd name="connsiteY2" fmla="*/ 0 h 2266000"/>
              <a:gd name="connsiteX0" fmla="*/ 191067 w 1910686"/>
              <a:gd name="connsiteY0" fmla="*/ 1976162 h 2266000"/>
              <a:gd name="connsiteX1" fmla="*/ 286603 w 1910686"/>
              <a:gd name="connsiteY1" fmla="*/ 1936640 h 2266000"/>
              <a:gd name="connsiteX2" fmla="*/ 1910686 w 1910686"/>
              <a:gd name="connsiteY2" fmla="*/ 0 h 2266000"/>
              <a:gd name="connsiteX0" fmla="*/ 0 w 1719619"/>
              <a:gd name="connsiteY0" fmla="*/ 1976162 h 2081559"/>
              <a:gd name="connsiteX1" fmla="*/ 286605 w 1719619"/>
              <a:gd name="connsiteY1" fmla="*/ 1752199 h 2081559"/>
              <a:gd name="connsiteX2" fmla="*/ 1719619 w 1719619"/>
              <a:gd name="connsiteY2" fmla="*/ 0 h 2081559"/>
              <a:gd name="connsiteX0" fmla="*/ 204715 w 1924334"/>
              <a:gd name="connsiteY0" fmla="*/ 1976162 h 1976162"/>
              <a:gd name="connsiteX1" fmla="*/ 286603 w 1924334"/>
              <a:gd name="connsiteY1" fmla="*/ 1554583 h 1976162"/>
              <a:gd name="connsiteX2" fmla="*/ 1924334 w 1924334"/>
              <a:gd name="connsiteY2" fmla="*/ 0 h 1976162"/>
              <a:gd name="connsiteX0" fmla="*/ 0 w 1719619"/>
              <a:gd name="connsiteY0" fmla="*/ 1976162 h 1976162"/>
              <a:gd name="connsiteX1" fmla="*/ 641446 w 1719619"/>
              <a:gd name="connsiteY1" fmla="*/ 1567758 h 1976162"/>
              <a:gd name="connsiteX2" fmla="*/ 1719619 w 1719619"/>
              <a:gd name="connsiteY2" fmla="*/ 0 h 1976162"/>
              <a:gd name="connsiteX0" fmla="*/ 0 w 1719619"/>
              <a:gd name="connsiteY0" fmla="*/ 1976162 h 1976162"/>
              <a:gd name="connsiteX1" fmla="*/ 1719619 w 1719619"/>
              <a:gd name="connsiteY1" fmla="*/ 0 h 197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9619" h="1976162">
                <a:moveTo>
                  <a:pt x="0" y="1976162"/>
                </a:moveTo>
                <a:lnTo>
                  <a:pt x="1719619" y="0"/>
                </a:lnTo>
              </a:path>
            </a:pathLst>
          </a:cu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483927" y="4322617"/>
            <a:ext cx="261258" cy="261258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Chris\Documents\Presentations\OISE 2014\DSCN0021.jpg"/>
          <p:cNvPicPr>
            <a:picLocks noChangeAspect="1" noChangeArrowheads="1"/>
          </p:cNvPicPr>
          <p:nvPr/>
        </p:nvPicPr>
        <p:blipFill rotWithShape="1">
          <a:blip r:embed="rId2" cstate="screen"/>
          <a:srcRect l="32311" t="15908" b="10950"/>
          <a:stretch/>
        </p:blipFill>
        <p:spPr bwMode="auto">
          <a:xfrm>
            <a:off x="0" y="1"/>
            <a:ext cx="9144000" cy="74104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upload.wikimedia.org/wikipedia/commons/thumb/2/21/Ivan_Stranski_professor_1940.jpg/600px-Ivan_Stranski_professor_1940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b="11001"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 bwMode="auto">
          <a:xfrm>
            <a:off x="5704764" y="0"/>
            <a:ext cx="3439236" cy="6858000"/>
          </a:xfrm>
          <a:prstGeom prst="rect">
            <a:avLst/>
          </a:prstGeom>
          <a:solidFill>
            <a:srgbClr val="4D4D4D"/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5227092" y="354841"/>
            <a:ext cx="3671248" cy="2825087"/>
          </a:xfrm>
          <a:prstGeom prst="wedgeRoundRectCallout">
            <a:avLst>
              <a:gd name="adj1" fmla="val -85400"/>
              <a:gd name="adj2" fmla="val 35523"/>
              <a:gd name="adj3" fmla="val 16667"/>
            </a:avLst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Way too easy!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Harrumph!</a:t>
            </a:r>
            <a:endParaRPr kumimoji="0" lang="en-CA" sz="48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5636525" y="0"/>
            <a:ext cx="3507475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9594" t="8556" r="30368" b="54272"/>
          <a:stretch>
            <a:fillRect/>
          </a:stretch>
        </p:blipFill>
        <p:spPr bwMode="auto">
          <a:xfrm>
            <a:off x="0" y="0"/>
            <a:ext cx="5636524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51" name="TextBox 17"/>
          <p:cNvSpPr txBox="1">
            <a:spLocks noChangeArrowheads="1"/>
          </p:cNvSpPr>
          <p:nvPr/>
        </p:nvSpPr>
        <p:spPr bwMode="auto">
          <a:xfrm>
            <a:off x="-1" y="6027003"/>
            <a:ext cx="5650173" cy="830997"/>
          </a:xfrm>
          <a:prstGeom prst="rect">
            <a:avLst/>
          </a:prstGeom>
          <a:solidFill>
            <a:srgbClr val="000000">
              <a:alpha val="72157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Typical Student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243534" y="76200"/>
            <a:ext cx="5308164" cy="1624612"/>
            <a:chOff x="3086103" y="2472732"/>
            <a:chExt cx="4288964" cy="1625409"/>
          </a:xfrm>
        </p:grpSpPr>
        <p:cxnSp>
          <p:nvCxnSpPr>
            <p:cNvPr id="18443" name="Straight Arrow Connector 14"/>
            <p:cNvCxnSpPr>
              <a:cxnSpLocks noChangeShapeType="1"/>
            </p:cNvCxnSpPr>
            <p:nvPr/>
          </p:nvCxnSpPr>
          <p:spPr bwMode="auto">
            <a:xfrm>
              <a:off x="3357635" y="3379791"/>
              <a:ext cx="2017851" cy="0"/>
            </a:xfrm>
            <a:prstGeom prst="straightConnector1">
              <a:avLst/>
            </a:prstGeom>
            <a:noFill/>
            <a:ln w="57150" algn="ctr">
              <a:solidFill>
                <a:srgbClr val="F6DB3C"/>
              </a:solidFill>
              <a:round/>
              <a:headEnd type="arrow" w="med" len="med"/>
              <a:tailEnd/>
            </a:ln>
          </p:spPr>
        </p:cxnSp>
        <p:sp>
          <p:nvSpPr>
            <p:cNvPr id="18444" name="TextBox 15"/>
            <p:cNvSpPr txBox="1">
              <a:spLocks noChangeArrowheads="1"/>
            </p:cNvSpPr>
            <p:nvPr/>
          </p:nvSpPr>
          <p:spPr bwMode="auto">
            <a:xfrm>
              <a:off x="5475536" y="2472732"/>
              <a:ext cx="1793201" cy="1200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Physics Wisdom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 flipV="1">
              <a:off x="3086103" y="3605810"/>
              <a:ext cx="4288964" cy="492331"/>
              <a:chOff x="4071274" y="3793668"/>
              <a:chExt cx="3135135" cy="792832"/>
            </a:xfrm>
          </p:grpSpPr>
          <p:sp>
            <p:nvSpPr>
              <p:cNvPr id="18447" name="Freeform 21"/>
              <p:cNvSpPr>
                <a:spLocks/>
              </p:cNvSpPr>
              <p:nvPr/>
            </p:nvSpPr>
            <p:spPr bwMode="auto">
              <a:xfrm>
                <a:off x="4071274" y="3793668"/>
                <a:ext cx="783771" cy="727528"/>
              </a:xfrm>
              <a:custGeom>
                <a:avLst/>
                <a:gdLst>
                  <a:gd name="T0" fmla="*/ 0 w 783771"/>
                  <a:gd name="T1" fmla="*/ 321129 h 727528"/>
                  <a:gd name="T2" fmla="*/ 217714 w 783771"/>
                  <a:gd name="T3" fmla="*/ 59871 h 727528"/>
                  <a:gd name="T4" fmla="*/ 544285 w 783771"/>
                  <a:gd name="T5" fmla="*/ 680357 h 727528"/>
                  <a:gd name="T6" fmla="*/ 783771 w 783771"/>
                  <a:gd name="T7" fmla="*/ 342900 h 727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3771"/>
                  <a:gd name="T13" fmla="*/ 0 h 727528"/>
                  <a:gd name="T14" fmla="*/ 783771 w 783771"/>
                  <a:gd name="T15" fmla="*/ 727528 h 727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3771" h="727528">
                    <a:moveTo>
                      <a:pt x="0" y="321129"/>
                    </a:moveTo>
                    <a:cubicBezTo>
                      <a:pt x="63500" y="160564"/>
                      <a:pt x="127000" y="0"/>
                      <a:pt x="217714" y="59871"/>
                    </a:cubicBezTo>
                    <a:cubicBezTo>
                      <a:pt x="308428" y="119742"/>
                      <a:pt x="449942" y="633186"/>
                      <a:pt x="544285" y="680357"/>
                    </a:cubicBezTo>
                    <a:cubicBezTo>
                      <a:pt x="638628" y="727528"/>
                      <a:pt x="711199" y="535214"/>
                      <a:pt x="783771" y="34290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48" name="Freeform 22"/>
              <p:cNvSpPr>
                <a:spLocks/>
              </p:cNvSpPr>
              <p:nvPr/>
            </p:nvSpPr>
            <p:spPr bwMode="auto">
              <a:xfrm>
                <a:off x="4855062" y="3815436"/>
                <a:ext cx="783771" cy="727528"/>
              </a:xfrm>
              <a:custGeom>
                <a:avLst/>
                <a:gdLst>
                  <a:gd name="T0" fmla="*/ 0 w 783771"/>
                  <a:gd name="T1" fmla="*/ 321129 h 727528"/>
                  <a:gd name="T2" fmla="*/ 217714 w 783771"/>
                  <a:gd name="T3" fmla="*/ 59871 h 727528"/>
                  <a:gd name="T4" fmla="*/ 544285 w 783771"/>
                  <a:gd name="T5" fmla="*/ 680357 h 727528"/>
                  <a:gd name="T6" fmla="*/ 783771 w 783771"/>
                  <a:gd name="T7" fmla="*/ 342900 h 727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3771"/>
                  <a:gd name="T13" fmla="*/ 0 h 727528"/>
                  <a:gd name="T14" fmla="*/ 783771 w 783771"/>
                  <a:gd name="T15" fmla="*/ 727528 h 727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3771" h="727528">
                    <a:moveTo>
                      <a:pt x="0" y="321129"/>
                    </a:moveTo>
                    <a:cubicBezTo>
                      <a:pt x="63500" y="160564"/>
                      <a:pt x="127000" y="0"/>
                      <a:pt x="217714" y="59871"/>
                    </a:cubicBezTo>
                    <a:cubicBezTo>
                      <a:pt x="308428" y="119742"/>
                      <a:pt x="449942" y="633186"/>
                      <a:pt x="544285" y="680357"/>
                    </a:cubicBezTo>
                    <a:cubicBezTo>
                      <a:pt x="638628" y="727528"/>
                      <a:pt x="711199" y="535214"/>
                      <a:pt x="783771" y="34290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49" name="Freeform 23"/>
              <p:cNvSpPr>
                <a:spLocks/>
              </p:cNvSpPr>
              <p:nvPr/>
            </p:nvSpPr>
            <p:spPr bwMode="auto">
              <a:xfrm>
                <a:off x="5638850" y="3837204"/>
                <a:ext cx="783771" cy="727528"/>
              </a:xfrm>
              <a:custGeom>
                <a:avLst/>
                <a:gdLst>
                  <a:gd name="T0" fmla="*/ 0 w 783771"/>
                  <a:gd name="T1" fmla="*/ 321129 h 727528"/>
                  <a:gd name="T2" fmla="*/ 217714 w 783771"/>
                  <a:gd name="T3" fmla="*/ 59871 h 727528"/>
                  <a:gd name="T4" fmla="*/ 544285 w 783771"/>
                  <a:gd name="T5" fmla="*/ 680357 h 727528"/>
                  <a:gd name="T6" fmla="*/ 783771 w 783771"/>
                  <a:gd name="T7" fmla="*/ 342900 h 727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3771"/>
                  <a:gd name="T13" fmla="*/ 0 h 727528"/>
                  <a:gd name="T14" fmla="*/ 783771 w 783771"/>
                  <a:gd name="T15" fmla="*/ 727528 h 727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3771" h="727528">
                    <a:moveTo>
                      <a:pt x="0" y="321129"/>
                    </a:moveTo>
                    <a:cubicBezTo>
                      <a:pt x="63500" y="160564"/>
                      <a:pt x="127000" y="0"/>
                      <a:pt x="217714" y="59871"/>
                    </a:cubicBezTo>
                    <a:cubicBezTo>
                      <a:pt x="308428" y="119742"/>
                      <a:pt x="449942" y="633186"/>
                      <a:pt x="544285" y="680357"/>
                    </a:cubicBezTo>
                    <a:cubicBezTo>
                      <a:pt x="638628" y="727528"/>
                      <a:pt x="711199" y="535214"/>
                      <a:pt x="783771" y="34290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50" name="Freeform 24"/>
              <p:cNvSpPr>
                <a:spLocks/>
              </p:cNvSpPr>
              <p:nvPr/>
            </p:nvSpPr>
            <p:spPr bwMode="auto">
              <a:xfrm>
                <a:off x="6422638" y="3858972"/>
                <a:ext cx="783771" cy="727528"/>
              </a:xfrm>
              <a:custGeom>
                <a:avLst/>
                <a:gdLst>
                  <a:gd name="T0" fmla="*/ 0 w 783771"/>
                  <a:gd name="T1" fmla="*/ 321129 h 727528"/>
                  <a:gd name="T2" fmla="*/ 217714 w 783771"/>
                  <a:gd name="T3" fmla="*/ 59871 h 727528"/>
                  <a:gd name="T4" fmla="*/ 544285 w 783771"/>
                  <a:gd name="T5" fmla="*/ 680357 h 727528"/>
                  <a:gd name="T6" fmla="*/ 783771 w 783771"/>
                  <a:gd name="T7" fmla="*/ 342900 h 727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3771"/>
                  <a:gd name="T13" fmla="*/ 0 h 727528"/>
                  <a:gd name="T14" fmla="*/ 783771 w 783771"/>
                  <a:gd name="T15" fmla="*/ 727528 h 727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3771" h="727528">
                    <a:moveTo>
                      <a:pt x="0" y="321129"/>
                    </a:moveTo>
                    <a:cubicBezTo>
                      <a:pt x="63500" y="160564"/>
                      <a:pt x="127000" y="0"/>
                      <a:pt x="217714" y="59871"/>
                    </a:cubicBezTo>
                    <a:cubicBezTo>
                      <a:pt x="308428" y="119742"/>
                      <a:pt x="449942" y="633186"/>
                      <a:pt x="544285" y="680357"/>
                    </a:cubicBezTo>
                    <a:cubicBezTo>
                      <a:pt x="638628" y="727528"/>
                      <a:pt x="711199" y="535214"/>
                      <a:pt x="783771" y="34290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4" name="Group 22"/>
          <p:cNvGrpSpPr/>
          <p:nvPr/>
        </p:nvGrpSpPr>
        <p:grpSpPr>
          <a:xfrm>
            <a:off x="1107854" y="778418"/>
            <a:ext cx="2317738" cy="1821040"/>
            <a:chOff x="1107854" y="778418"/>
            <a:chExt cx="2317738" cy="1821040"/>
          </a:xfrm>
        </p:grpSpPr>
        <p:sp>
          <p:nvSpPr>
            <p:cNvPr id="17" name="Chord 16"/>
            <p:cNvSpPr/>
            <p:nvPr/>
          </p:nvSpPr>
          <p:spPr bwMode="auto">
            <a:xfrm rot="5145313">
              <a:off x="1279970" y="606302"/>
              <a:ext cx="1821040" cy="2165272"/>
            </a:xfrm>
            <a:prstGeom prst="chord">
              <a:avLst>
                <a:gd name="adj1" fmla="val 4539896"/>
                <a:gd name="adj2" fmla="val 16200000"/>
              </a:avLst>
            </a:prstGeom>
            <a:solidFill>
              <a:srgbClr val="000000">
                <a:alpha val="43922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n w="38100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51133" y="832513"/>
              <a:ext cx="20744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23%</a:t>
              </a:r>
              <a:endParaRPr lang="en-CA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02036" y="2398816"/>
            <a:ext cx="2980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Out of their total possible improvement, they improve by 23%</a:t>
            </a:r>
            <a:endParaRPr lang="en-C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8800" dirty="0" smtClean="0"/>
              <a:t>Really not awesome!</a:t>
            </a:r>
            <a:endParaRPr lang="en-CA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988349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Best Lesson Ever</a:t>
            </a:r>
            <a:endParaRPr lang="en-US" sz="6000" dirty="0"/>
          </a:p>
        </p:txBody>
      </p:sp>
      <p:pic>
        <p:nvPicPr>
          <p:cNvPr id="66562" name="Picture 2" descr="http://rlv.zcache.com/daffy_duck_with_a_great_idea_posters-r0e50dc907813443b98f7ed05755ace1e_geub_400.jpg"/>
          <p:cNvPicPr>
            <a:picLocks noChangeAspect="1" noChangeArrowheads="1"/>
          </p:cNvPicPr>
          <p:nvPr/>
        </p:nvPicPr>
        <p:blipFill>
          <a:blip r:embed="rId2" cstate="print"/>
          <a:srcRect l="15543" t="9000" r="14708" b="9250"/>
          <a:stretch>
            <a:fillRect/>
          </a:stretch>
        </p:blipFill>
        <p:spPr bwMode="auto">
          <a:xfrm>
            <a:off x="0" y="1036638"/>
            <a:ext cx="2979738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http://25.media.tumblr.com/tumblr_luzev79oFK1qbycdbo1_400.jpg"/>
          <p:cNvPicPr>
            <a:picLocks noChangeAspect="1" noChangeArrowheads="1"/>
          </p:cNvPicPr>
          <p:nvPr/>
        </p:nvPicPr>
        <p:blipFill>
          <a:blip r:embed="rId3" cstate="print"/>
          <a:srcRect l="10269" t="21512" r="6253" b="16280"/>
          <a:stretch>
            <a:fillRect/>
          </a:stretch>
        </p:blipFill>
        <p:spPr bwMode="auto">
          <a:xfrm>
            <a:off x="5948363" y="1036638"/>
            <a:ext cx="3195637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http://www.mobilecommercedaily.com/wp-content/uploads/2012/01/ikea3_opt.png"/>
          <p:cNvPicPr>
            <a:picLocks noChangeAspect="1" noChangeArrowheads="1"/>
          </p:cNvPicPr>
          <p:nvPr/>
        </p:nvPicPr>
        <p:blipFill>
          <a:blip r:embed="rId4" cstate="print"/>
          <a:srcRect t="13499" r="5458" b="12666"/>
          <a:stretch>
            <a:fillRect/>
          </a:stretch>
        </p:blipFill>
        <p:spPr bwMode="auto">
          <a:xfrm>
            <a:off x="2967038" y="1036638"/>
            <a:ext cx="29813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2647950" y="2682875"/>
            <a:ext cx="619125" cy="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5600700" y="2701925"/>
            <a:ext cx="619125" cy="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66569" name="Picture 9" descr="C:\Documents and Settings\Chris\My Documents\Teaching\Presentations\OAPT 2013\highly_trained_monkeys-457337.jpg"/>
          <p:cNvPicPr>
            <a:picLocks noChangeAspect="1" noChangeArrowheads="1"/>
          </p:cNvPicPr>
          <p:nvPr/>
        </p:nvPicPr>
        <p:blipFill>
          <a:blip r:embed="rId5" cstate="print"/>
          <a:srcRect b="12366"/>
          <a:stretch>
            <a:fillRect/>
          </a:stretch>
        </p:blipFill>
        <p:spPr bwMode="auto">
          <a:xfrm>
            <a:off x="0" y="3887788"/>
            <a:ext cx="914400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0484" name="Picture 2" descr="http://images3.wikia.nocookie.net/__cb20060319035029/starwars/images/f/fa/Ds2destroyed.jpg"/>
          <p:cNvPicPr>
            <a:picLocks noChangeAspect="1" noChangeArrowheads="1"/>
          </p:cNvPicPr>
          <p:nvPr/>
        </p:nvPicPr>
        <p:blipFill>
          <a:blip r:embed="rId2" cstate="print"/>
          <a:srcRect l="19530" r="191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992573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print"/>
          <a:srcRect l="6952" t="12743" r="11909" b="22832"/>
          <a:stretch>
            <a:fillRect/>
          </a:stretch>
        </p:blipFill>
        <p:spPr bwMode="auto">
          <a:xfrm>
            <a:off x="1978925" y="1357"/>
            <a:ext cx="7165075" cy="6856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"/>
            <a:ext cx="3807724" cy="2920619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6DB3C"/>
                </a:solidFill>
              </a:rPr>
              <a:t>What’s Going on Upstairs?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4996" name="Picture 4" descr="http://static2.fjcdn.com/comments/If+a+material+is+hard+than+it+is+harder+to+_eedd9dd56a014e1b45498b67fab447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723331"/>
            <a:ext cx="9143999" cy="5201424"/>
          </a:xfrm>
          <a:prstGeom prst="rect">
            <a:avLst/>
          </a:prstGeom>
          <a:solidFill>
            <a:srgbClr val="333333">
              <a:alpha val="8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Physics is Hard</a:t>
            </a:r>
            <a:endParaRPr lang="en-CA" sz="166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4831307" cy="6858000"/>
          </a:xfrm>
          <a:prstGeom prst="rect">
            <a:avLst/>
          </a:prstGeom>
          <a:solidFill>
            <a:srgbClr val="4D4D4D"/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5536" y="178154"/>
            <a:ext cx="4613275" cy="6570662"/>
          </a:xfrm>
          <a:solidFill>
            <a:srgbClr val="4D4D4D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“There were one or two dozen students who – very surprisingly – understood almost everything … </a:t>
            </a:r>
          </a:p>
          <a:p>
            <a:pPr marL="0" indent="0" algn="ctr">
              <a:buNone/>
            </a:pPr>
            <a:r>
              <a:rPr lang="en-US" sz="3200" dirty="0" smtClean="0"/>
              <a:t>These people have now, I believe, a first-rate background in physics – </a:t>
            </a:r>
            <a:r>
              <a:rPr lang="en-US" sz="3200" dirty="0" smtClean="0">
                <a:solidFill>
                  <a:srgbClr val="FFC000"/>
                </a:solidFill>
              </a:rPr>
              <a:t>and they are, after all, the ones I was trying to get at.</a:t>
            </a:r>
            <a:r>
              <a:rPr lang="en-US" sz="3200" dirty="0" smtClean="0"/>
              <a:t>”</a:t>
            </a:r>
            <a:endParaRPr lang="en-CA" sz="3200" dirty="0"/>
          </a:p>
        </p:txBody>
      </p:sp>
      <p:pic>
        <p:nvPicPr>
          <p:cNvPr id="5" name="Picture 2" descr="http://www.eleves.ens.fr/home/harazi/pic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17160" r="9369"/>
          <a:stretch>
            <a:fillRect/>
          </a:stretch>
        </p:blipFill>
        <p:spPr bwMode="auto">
          <a:xfrm>
            <a:off x="4803775" y="0"/>
            <a:ext cx="434022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The Cocktail Party</a:t>
            </a:r>
            <a:endParaRPr lang="en-CA" sz="6000" dirty="0"/>
          </a:p>
        </p:txBody>
      </p:sp>
      <p:pic>
        <p:nvPicPr>
          <p:cNvPr id="67586" name="Picture 2" descr="http://www.dailystormer.com/wp-content/uploads/2015/11/Dress-Code-Cocktail-Party.jpgoriginal.jpeg"/>
          <p:cNvPicPr>
            <a:picLocks noChangeAspect="1" noChangeArrowheads="1"/>
          </p:cNvPicPr>
          <p:nvPr/>
        </p:nvPicPr>
        <p:blipFill>
          <a:blip r:embed="rId2" cstate="print"/>
          <a:srcRect l="6088"/>
          <a:stretch>
            <a:fillRect/>
          </a:stretch>
        </p:blipFill>
        <p:spPr bwMode="auto">
          <a:xfrm>
            <a:off x="0" y="1665027"/>
            <a:ext cx="9135414" cy="5192973"/>
          </a:xfrm>
          <a:prstGeom prst="rect">
            <a:avLst/>
          </a:prstGeom>
          <a:noFill/>
        </p:spPr>
      </p:pic>
      <p:sp>
        <p:nvSpPr>
          <p:cNvPr id="3" name="Rounded Rectangular Callout 2"/>
          <p:cNvSpPr/>
          <p:nvPr/>
        </p:nvSpPr>
        <p:spPr bwMode="auto">
          <a:xfrm>
            <a:off x="1384110" y="0"/>
            <a:ext cx="3352800" cy="2752725"/>
          </a:xfrm>
          <a:prstGeom prst="wedgeRoundRectCallout">
            <a:avLst>
              <a:gd name="adj1" fmla="val -39068"/>
              <a:gd name="adj2" fmla="val 66764"/>
              <a:gd name="adj3" fmla="val 16667"/>
            </a:avLst>
          </a:prstGeom>
          <a:solidFill>
            <a:schemeClr val="bg2">
              <a:lumMod val="10000"/>
              <a:lumOff val="90000"/>
            </a:schemeClr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Wow, physics, eh?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Physics was my worst subject.</a:t>
            </a:r>
            <a:endParaRPr kumimoji="0" lang="en-CA" sz="3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6267449" y="800100"/>
            <a:ext cx="2752725" cy="2847975"/>
          </a:xfrm>
          <a:prstGeom prst="wedgeRoundRectCallout">
            <a:avLst>
              <a:gd name="adj1" fmla="val 29238"/>
              <a:gd name="adj2" fmla="val 89049"/>
              <a:gd name="adj3" fmla="val 16667"/>
            </a:avLst>
          </a:prstGeom>
          <a:solidFill>
            <a:schemeClr val="bg2">
              <a:lumMod val="10000"/>
              <a:lumOff val="90000"/>
            </a:schemeClr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Oh, I liked physics in school. But I didn’t do very well.</a:t>
            </a:r>
            <a:endParaRPr kumimoji="0" lang="en-CA" sz="3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eller Teache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992573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print"/>
          <a:srcRect l="6952" t="12743" r="11909" b="22832"/>
          <a:stretch>
            <a:fillRect/>
          </a:stretch>
        </p:blipFill>
        <p:spPr bwMode="auto">
          <a:xfrm>
            <a:off x="1978925" y="1357"/>
            <a:ext cx="7165075" cy="6856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"/>
            <a:ext cx="3807724" cy="2920619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6DB3C"/>
                </a:solidFill>
              </a:rPr>
              <a:t>What’s Going on Upstairs?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6" descr="http://minteriorsgroup.com/wp-content/uploads/2015/02/BUELLER-700x331.jpg"/>
          <p:cNvPicPr>
            <a:picLocks noChangeAspect="1" noChangeArrowheads="1"/>
          </p:cNvPicPr>
          <p:nvPr/>
        </p:nvPicPr>
        <p:blipFill>
          <a:blip r:embed="rId2" cstate="print"/>
          <a:srcRect l="14309" r="24472"/>
          <a:stretch>
            <a:fillRect/>
          </a:stretch>
        </p:blipFill>
        <p:spPr bwMode="auto">
          <a:xfrm>
            <a:off x="0" y="0"/>
            <a:ext cx="9144000" cy="706281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" y="1164563"/>
            <a:ext cx="9143999" cy="4339650"/>
          </a:xfrm>
          <a:prstGeom prst="rect">
            <a:avLst/>
          </a:prstGeom>
          <a:solidFill>
            <a:srgbClr val="000000">
              <a:alpha val="1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FFD6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Bad</a:t>
            </a:r>
          </a:p>
          <a:p>
            <a:pPr algn="ctr"/>
            <a:r>
              <a:rPr lang="en-US" sz="13800" b="1" dirty="0" smtClean="0">
                <a:solidFill>
                  <a:srgbClr val="FFD6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Teaching</a:t>
            </a:r>
            <a:endParaRPr lang="en-CA" sz="13800" b="1" dirty="0">
              <a:solidFill>
                <a:srgbClr val="FFD6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img690.imageshack.us/img690/9463/vikingossaqueanmonaster.jpg"/>
          <p:cNvPicPr>
            <a:picLocks noChangeAspect="1" noChangeArrowheads="1"/>
          </p:cNvPicPr>
          <p:nvPr/>
        </p:nvPicPr>
        <p:blipFill>
          <a:blip r:embed="rId2" cstate="print"/>
          <a:srcRect l="13224" t="20993" r="3056" b="12031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84650" y="0"/>
            <a:ext cx="4359349" cy="6858000"/>
          </a:xfrm>
          <a:solidFill>
            <a:srgbClr val="000000">
              <a:alpha val="69804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5400" dirty="0" smtClean="0">
                <a:solidFill>
                  <a:srgbClr val="FFD629"/>
                </a:solidFill>
              </a:rPr>
              <a:t>Educational Dark Ages</a:t>
            </a:r>
          </a:p>
          <a:p>
            <a:pPr marL="0" indent="0" algn="ctr">
              <a:buNone/>
            </a:pPr>
            <a:r>
              <a:rPr lang="en-US" sz="4000" dirty="0" smtClean="0"/>
              <a:t>Traditional education is guided by:</a:t>
            </a:r>
          </a:p>
          <a:p>
            <a:pPr algn="ctr"/>
            <a:r>
              <a:rPr lang="en-US" sz="4000" dirty="0" smtClean="0"/>
              <a:t>Tradition!</a:t>
            </a:r>
            <a:endParaRPr lang="en-US" sz="4000" dirty="0"/>
          </a:p>
          <a:p>
            <a:pPr algn="ctr"/>
            <a:r>
              <a:rPr lang="en-US" sz="4000" dirty="0" smtClean="0"/>
              <a:t>Anecdote</a:t>
            </a:r>
          </a:p>
          <a:p>
            <a:pPr algn="ctr"/>
            <a:r>
              <a:rPr lang="en-US" sz="4000" dirty="0" smtClean="0"/>
              <a:t>Hunches</a:t>
            </a:r>
          </a:p>
          <a:p>
            <a:pPr algn="ctr"/>
            <a:r>
              <a:rPr lang="en-US" sz="4000" dirty="0" smtClean="0"/>
              <a:t>Trial and error</a:t>
            </a:r>
          </a:p>
        </p:txBody>
      </p:sp>
    </p:spTree>
    <p:extLst>
      <p:ext uri="{BB962C8B-B14F-4D97-AF65-F5344CB8AC3E}">
        <p14:creationId xmlns="" xmlns:p14="http://schemas.microsoft.com/office/powerpoint/2010/main" val="135285784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tonybutler1.files.wordpress.com/2014/08/5dby_demag_1884_168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9040" r="7207" b="112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2363" y="180753"/>
            <a:ext cx="3902149" cy="3189769"/>
          </a:xfrm>
        </p:spPr>
        <p:txBody>
          <a:bodyPr/>
          <a:lstStyle/>
          <a:p>
            <a:r>
              <a:rPr lang="en-US" sz="5400" dirty="0" smtClean="0"/>
              <a:t>Scientific Revolution for Teaching</a:t>
            </a:r>
            <a:endParaRPr lang="en-US" sz="5400" dirty="0"/>
          </a:p>
        </p:txBody>
      </p:sp>
    </p:spTree>
    <p:extLst>
      <p:ext uri="{BB962C8B-B14F-4D97-AF65-F5344CB8AC3E}">
        <p14:creationId xmlns="" xmlns:p14="http://schemas.microsoft.com/office/powerpoint/2010/main" val="376261989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esterngazette.ca/wp-content/uploads/2012/09/04d_pic_peanut_colour_andre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71" r="537" b="2175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000000">
              <a:alpha val="81961"/>
            </a:srgbClr>
          </a:solidFill>
        </p:spPr>
        <p:txBody>
          <a:bodyPr/>
          <a:lstStyle/>
          <a:p>
            <a:pPr algn="ctr">
              <a:buNone/>
            </a:pPr>
            <a:r>
              <a:rPr lang="en-US" sz="6600" dirty="0" smtClean="0">
                <a:solidFill>
                  <a:srgbClr val="C687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Chocolate (Science!)</a:t>
            </a:r>
            <a:endParaRPr lang="en-CA" sz="6600" dirty="0" smtClean="0">
              <a:solidFill>
                <a:srgbClr val="C687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>
              <a:buNone/>
            </a:pPr>
            <a:r>
              <a:rPr lang="en-US" sz="6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Peanut Butter (Teaching)</a:t>
            </a:r>
            <a:endParaRPr lang="en-CA" sz="6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6600" strike="sngStrik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Science</a:t>
            </a:r>
          </a:p>
          <a:p>
            <a:pPr algn="ctr">
              <a:buNone/>
            </a:pPr>
            <a:r>
              <a:rPr lang="en-US" sz="6600" dirty="0" smtClean="0">
                <a:solidFill>
                  <a:srgbClr val="0CB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Scientific Teaching</a:t>
            </a:r>
            <a:endParaRPr lang="en-CA" sz="6600" dirty="0" smtClean="0">
              <a:solidFill>
                <a:srgbClr val="0CB4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009955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62" t="11632" r="14777" b="307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10247" y="389935"/>
            <a:ext cx="3345471" cy="1320111"/>
          </a:xfrm>
          <a:prstGeom prst="rect">
            <a:avLst/>
          </a:prstGeom>
          <a:solidFill>
            <a:srgbClr val="FFC000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Research</a:t>
            </a:r>
            <a:endParaRPr kumimoji="0" lang="en-CA" sz="4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246421" y="2970927"/>
            <a:ext cx="2897579" cy="1517945"/>
          </a:xfrm>
          <a:prstGeom prst="rect">
            <a:avLst/>
          </a:prstGeom>
          <a:solidFill>
            <a:srgbClr val="92D050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Curriculum Development</a:t>
            </a:r>
            <a:endParaRPr kumimoji="0" lang="en-CA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5087791"/>
            <a:ext cx="3313216" cy="1289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Instruction</a:t>
            </a:r>
            <a:endParaRPr kumimoji="0" lang="en-CA" sz="4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215878" y="2911552"/>
            <a:ext cx="2484278" cy="138731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Model of Learning</a:t>
            </a:r>
            <a:endParaRPr kumimoji="0" lang="en-CA" sz="4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74396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11/6303157407_1c1245e7d0_b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6250" t="23051" r="17985" b="1985"/>
          <a:stretch>
            <a:fillRect/>
          </a:stretch>
        </p:blipFill>
        <p:spPr bwMode="auto">
          <a:xfrm>
            <a:off x="0" y="-77707"/>
            <a:ext cx="9144000" cy="6935707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-95000"/>
            <a:ext cx="9144000" cy="1151906"/>
          </a:xfrm>
          <a:solidFill>
            <a:srgbClr val="000000">
              <a:alpha val="61176"/>
            </a:srgbClr>
          </a:solidFill>
        </p:spPr>
        <p:txBody>
          <a:bodyPr/>
          <a:lstStyle/>
          <a:p>
            <a:r>
              <a:rPr lang="en-US" sz="5400" dirty="0" smtClean="0"/>
              <a:t>The Traditional Classroom</a:t>
            </a:r>
            <a:endParaRPr lang="en-CA" sz="54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130625"/>
            <a:ext cx="9144000" cy="878774"/>
          </a:xfrm>
          <a:solidFill>
            <a:srgbClr val="000000">
              <a:alpha val="61176"/>
            </a:srgbClr>
          </a:solidFill>
        </p:spPr>
        <p:txBody>
          <a:bodyPr/>
          <a:lstStyle/>
          <a:p>
            <a:r>
              <a:rPr lang="en-US" sz="5400" dirty="0" smtClean="0"/>
              <a:t>The Reformed Classroom</a:t>
            </a:r>
            <a:endParaRPr lang="en-CA" sz="5400" dirty="0"/>
          </a:p>
        </p:txBody>
      </p:sp>
      <p:pic>
        <p:nvPicPr>
          <p:cNvPr id="4" name="3rd Law Excerp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843148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5" descr="C:\Documents and Settings\Chris\My Documents\Teaching\Photos\12 photos\DSCN0041.jpg"/>
          <p:cNvPicPr>
            <a:picLocks noChangeAspect="1" noChangeArrowheads="1"/>
          </p:cNvPicPr>
          <p:nvPr/>
        </p:nvPicPr>
        <p:blipFill>
          <a:blip r:embed="rId2" cstate="print"/>
          <a:srcRect l="9208" r="4327" b="135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0124" y="0"/>
            <a:ext cx="4583875" cy="6857999"/>
          </a:xfrm>
          <a:solidFill>
            <a:srgbClr val="000000">
              <a:alpha val="74118"/>
            </a:srgbClr>
          </a:solidFill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sz="4000" b="1" dirty="0" smtClean="0"/>
              <a:t>Through their </a:t>
            </a:r>
            <a:r>
              <a:rPr lang="en-US" sz="4000" b="1" dirty="0" smtClean="0">
                <a:solidFill>
                  <a:srgbClr val="92D050"/>
                </a:solidFill>
              </a:rPr>
              <a:t>own</a:t>
            </a:r>
            <a:r>
              <a:rPr lang="en-US" sz="4000" b="1" dirty="0" smtClean="0"/>
              <a:t> efforts, students must </a:t>
            </a:r>
            <a:r>
              <a:rPr lang="en-US" sz="4000" b="1" dirty="0" smtClean="0">
                <a:solidFill>
                  <a:srgbClr val="92D050"/>
                </a:solidFill>
              </a:rPr>
              <a:t>build </a:t>
            </a:r>
            <a:r>
              <a:rPr lang="en-US" sz="4000" b="1" dirty="0" smtClean="0"/>
              <a:t>their understanding through investigation, explanation and discussion.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6000" dirty="0" smtClean="0">
                <a:solidFill>
                  <a:srgbClr val="FFC000"/>
                </a:solidFill>
              </a:rPr>
              <a:t>Science!</a:t>
            </a:r>
            <a:endParaRPr lang="en-US" sz="6000" b="1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en-US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85800" y="2091573"/>
            <a:ext cx="7772400" cy="2262069"/>
          </a:xfrm>
        </p:spPr>
        <p:txBody>
          <a:bodyPr/>
          <a:lstStyle/>
          <a:p>
            <a:r>
              <a:rPr lang="en-US" sz="8000" dirty="0" smtClean="0"/>
              <a:t>Physicists are Awesome!</a:t>
            </a:r>
            <a:endParaRPr lang="en-CA" sz="80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2339439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16389" name="Picture 5" descr="http://imgc.allpostersimages.com/images/P-488-488-90/62/6258/2TR3100Z/posters/cheers-co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25" y="0"/>
            <a:ext cx="681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0"/>
            <a:ext cx="4095750" cy="6858000"/>
          </a:xfrm>
          <a:solidFill>
            <a:srgbClr val="000000">
              <a:alpha val="58039"/>
            </a:srgb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the Teacher</a:t>
            </a:r>
          </a:p>
          <a:p>
            <a:pPr marL="0" indent="0" algn="ctr">
              <a:buNone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help them sort through the details. </a:t>
            </a:r>
          </a:p>
          <a:p>
            <a:pPr marL="0" indent="0" algn="ctr">
              <a:buNone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provide context, insight and meaningful practice.</a:t>
            </a:r>
            <a:endParaRPr lang="en-C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12p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442" t="2536"/>
          <a:stretch>
            <a:fillRect/>
          </a:stretch>
        </p:blipFill>
        <p:spPr>
          <a:xfrm>
            <a:off x="0" y="0"/>
            <a:ext cx="9144000" cy="12958806"/>
          </a:xfrm>
        </p:spPr>
      </p:pic>
      <p:sp>
        <p:nvSpPr>
          <p:cNvPr id="7" name="Content Placeholder 8"/>
          <p:cNvSpPr txBox="1">
            <a:spLocks/>
          </p:cNvSpPr>
          <p:nvPr/>
        </p:nvSpPr>
        <p:spPr bwMode="auto">
          <a:xfrm>
            <a:off x="4991100" y="-1"/>
            <a:ext cx="4152900" cy="4000501"/>
          </a:xfrm>
          <a:prstGeom prst="rect">
            <a:avLst/>
          </a:prstGeom>
          <a:solidFill>
            <a:srgbClr val="000000">
              <a:alpha val="8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Role of the Teacher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We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don’t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waste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time delivering information.</a:t>
            </a:r>
            <a:endParaRPr kumimoji="0" lang="en-CA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3515E-6 L -0.00156 -0.876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7" grpId="1" build="allAtOnce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Reformed classroom is </a:t>
            </a:r>
            <a:r>
              <a:rPr lang="en-US" dirty="0" smtClean="0">
                <a:solidFill>
                  <a:srgbClr val="92D050"/>
                </a:solidFill>
              </a:rPr>
              <a:t>very</a:t>
            </a:r>
            <a:r>
              <a:rPr lang="en-US" dirty="0" smtClean="0"/>
              <a:t> language intensive</a:t>
            </a:r>
          </a:p>
          <a:p>
            <a:r>
              <a:rPr lang="en-US" dirty="0" smtClean="0"/>
              <a:t>Cooperative groups help </a:t>
            </a:r>
            <a:r>
              <a:rPr lang="en-US" dirty="0" err="1" smtClean="0"/>
              <a:t>english</a:t>
            </a:r>
            <a:r>
              <a:rPr lang="en-US" dirty="0" smtClean="0"/>
              <a:t> language learners</a:t>
            </a:r>
            <a:endParaRPr lang="en-CA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rgbClr val="FFD629"/>
                </a:solidFill>
              </a:rPr>
              <a:t>The Role of the Teacher</a:t>
            </a:r>
            <a:endParaRPr lang="en-CA" sz="5400" dirty="0">
              <a:solidFill>
                <a:srgbClr val="FFD629"/>
              </a:solidFill>
            </a:endParaRPr>
          </a:p>
        </p:txBody>
      </p:sp>
      <p:pic>
        <p:nvPicPr>
          <p:cNvPr id="186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0" y="1371599"/>
            <a:ext cx="9144000" cy="457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33296" y="6148549"/>
            <a:ext cx="435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Cohen’s d = 0.38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982639" y="4067503"/>
            <a:ext cx="4361871" cy="2725105"/>
            <a:chOff x="982639" y="4067503"/>
            <a:chExt cx="4361871" cy="2725105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1418897" y="4067503"/>
              <a:ext cx="3925613" cy="2033752"/>
            </a:xfrm>
            <a:prstGeom prst="roundRect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82639" y="6146277"/>
              <a:ext cx="17878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6DB3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53.0%</a:t>
              </a:r>
              <a:endParaRPr lang="en-CA" sz="3600" b="1" dirty="0">
                <a:solidFill>
                  <a:srgbClr val="F6D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0"/>
          <p:cNvGrpSpPr/>
          <p:nvPr/>
        </p:nvGrpSpPr>
        <p:grpSpPr>
          <a:xfrm>
            <a:off x="5407572" y="3810000"/>
            <a:ext cx="3342918" cy="3048000"/>
            <a:chOff x="5407572" y="3810000"/>
            <a:chExt cx="3342918" cy="304800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5407572" y="3810000"/>
              <a:ext cx="2900856" cy="2322786"/>
            </a:xfrm>
            <a:prstGeom prst="roundRect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62634" y="6211669"/>
              <a:ext cx="17878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6DB3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60.5%</a:t>
              </a:r>
              <a:endParaRPr lang="en-CA" sz="3600" b="1" dirty="0">
                <a:solidFill>
                  <a:srgbClr val="F6D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62" t="11632" r="14777" b="307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10247" y="389935"/>
            <a:ext cx="3345471" cy="1320111"/>
          </a:xfrm>
          <a:prstGeom prst="rect">
            <a:avLst/>
          </a:prstGeom>
          <a:solidFill>
            <a:srgbClr val="FFC000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Research</a:t>
            </a:r>
            <a:endParaRPr kumimoji="0" lang="en-CA" sz="4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246421" y="2970927"/>
            <a:ext cx="2897579" cy="1517945"/>
          </a:xfrm>
          <a:prstGeom prst="rect">
            <a:avLst/>
          </a:prstGeom>
          <a:solidFill>
            <a:srgbClr val="92D050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Curriculum Development</a:t>
            </a:r>
            <a:endParaRPr kumimoji="0" lang="en-CA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5087791"/>
            <a:ext cx="3313216" cy="1289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Instruction</a:t>
            </a:r>
            <a:endParaRPr kumimoji="0" lang="en-CA" sz="4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215878" y="2911552"/>
            <a:ext cx="2484278" cy="138731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Model of Learning</a:t>
            </a:r>
            <a:endParaRPr kumimoji="0" lang="en-CA" sz="4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8F8F8">
              <a:alpha val="87843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Science!</a:t>
            </a:r>
            <a:endParaRPr lang="en-CA" sz="1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74396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6600" dirty="0" smtClean="0"/>
              <a:t>Traditional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6600" dirty="0" smtClean="0"/>
              <a:t>Reformed</a:t>
            </a:r>
            <a:endParaRPr lang="en-CA" sz="6600" dirty="0"/>
          </a:p>
        </p:txBody>
      </p:sp>
      <p:sp>
        <p:nvSpPr>
          <p:cNvPr id="4" name="Down Arrow 3"/>
          <p:cNvSpPr/>
          <p:nvPr/>
        </p:nvSpPr>
        <p:spPr bwMode="auto">
          <a:xfrm>
            <a:off x="4305300" y="3219450"/>
            <a:ext cx="657225" cy="885825"/>
          </a:xfrm>
          <a:prstGeom prst="downArrow">
            <a:avLst/>
          </a:prstGeom>
          <a:solidFill>
            <a:srgbClr val="0CB414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314325" y="1736725"/>
            <a:ext cx="8505825" cy="1920875"/>
          </a:xfrm>
        </p:spPr>
        <p:txBody>
          <a:bodyPr/>
          <a:lstStyle/>
          <a:p>
            <a:r>
              <a:rPr lang="en-US" dirty="0" smtClean="0"/>
              <a:t>What have we learned about teaching?</a:t>
            </a:r>
            <a:endParaRPr lang="en-CA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ris\Documents\Presentations\OISE 2014\DSCN0700.jpg"/>
          <p:cNvPicPr>
            <a:picLocks noChangeAspect="1" noChangeArrowheads="1"/>
          </p:cNvPicPr>
          <p:nvPr/>
        </p:nvPicPr>
        <p:blipFill rotWithShape="1">
          <a:blip r:embed="rId2" cstate="screen">
            <a:lum contrast="1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663" t="1388" r="18932" b="191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0362"/>
            <a:ext cx="9144000" cy="1143000"/>
          </a:xfrm>
          <a:solidFill>
            <a:srgbClr val="000000">
              <a:alpha val="58824"/>
            </a:srgbClr>
          </a:solidFill>
        </p:spPr>
        <p:txBody>
          <a:bodyPr/>
          <a:lstStyle/>
          <a:p>
            <a:r>
              <a:rPr lang="en-US" sz="6000" dirty="0" smtClean="0"/>
              <a:t>Active Learning is Key</a:t>
            </a:r>
            <a:endParaRPr lang="en-CA" sz="60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Active Learning?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CA" sz="3600" dirty="0" smtClean="0"/>
              <a:t>“Active learning engages students in the process of learning through activities and/or discussion in class, as opposed to passively listening to an expert. It emphasizes </a:t>
            </a:r>
            <a:r>
              <a:rPr lang="en-CA" sz="3600" dirty="0" smtClean="0">
                <a:solidFill>
                  <a:srgbClr val="92D050"/>
                </a:solidFill>
              </a:rPr>
              <a:t>higher-order thinking </a:t>
            </a:r>
            <a:r>
              <a:rPr lang="en-CA" sz="3600" dirty="0" smtClean="0"/>
              <a:t>and often </a:t>
            </a:r>
            <a:r>
              <a:rPr lang="en-CA" sz="3600" dirty="0" smtClean="0">
                <a:solidFill>
                  <a:srgbClr val="92D050"/>
                </a:solidFill>
              </a:rPr>
              <a:t>involves group work</a:t>
            </a:r>
            <a:r>
              <a:rPr lang="en-CA" sz="3600" dirty="0" smtClean="0"/>
              <a:t>.”</a:t>
            </a:r>
          </a:p>
          <a:p>
            <a:pPr algn="ctr">
              <a:buNone/>
            </a:pPr>
            <a:endParaRPr lang="en-CA" sz="2000" b="0" dirty="0" smtClean="0"/>
          </a:p>
          <a:p>
            <a:pPr algn="ctr">
              <a:buNone/>
            </a:pPr>
            <a:r>
              <a:rPr lang="en-CA" sz="1800" dirty="0" smtClean="0"/>
              <a:t>Freeman, Scott, et al. "Active learning increases student performance in science, engineering, and mathematics." </a:t>
            </a:r>
            <a:r>
              <a:rPr lang="en-CA" sz="1800" i="1" dirty="0" smtClean="0"/>
              <a:t>Proceedings of the National Academy of Sciences</a:t>
            </a:r>
            <a:r>
              <a:rPr lang="en-CA" sz="1800" dirty="0" smtClean="0"/>
              <a:t> (2014): 201319030.</a:t>
            </a:r>
            <a:endParaRPr lang="en-CA" sz="18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3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8027" y="0"/>
            <a:ext cx="7686527" cy="68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http://i.stack.imgur.com/7dyWh.jpg"/>
          <p:cNvPicPr>
            <a:picLocks noChangeAspect="1" noChangeArrowheads="1"/>
          </p:cNvPicPr>
          <p:nvPr/>
        </p:nvPicPr>
        <p:blipFill>
          <a:blip r:embed="rId2" cstate="print"/>
          <a:srcRect l="16619" t="8979" r="16133" b="42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5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4841775"/>
            <a:ext cx="9144000" cy="116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69103E-6 L 0 0.561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Chris\Documents\Presentations\Scientific Teaching - ESL Conference\DSCN0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874" y="0"/>
            <a:ext cx="4048125" cy="6858000"/>
          </a:xfrm>
          <a:solidFill>
            <a:srgbClr val="000000">
              <a:alpha val="45882"/>
            </a:srgbClr>
          </a:solidFill>
        </p:spPr>
        <p:txBody>
          <a:bodyPr/>
          <a:lstStyle/>
          <a:p>
            <a:r>
              <a:rPr lang="en-US" sz="5400" dirty="0" smtClean="0"/>
              <a:t>The Social Learning Principle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Humans learn best through social interactions</a:t>
            </a:r>
            <a:endParaRPr lang="en-C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Chris\Documents\Presentations\Scientific Teaching - ESL Conference\DSCN0269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5729" t="5833" r="5870" b="6111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324350" y="44142"/>
            <a:ext cx="4819650" cy="3041958"/>
          </a:xfrm>
          <a:solidFill>
            <a:srgbClr val="000000">
              <a:alpha val="47843"/>
            </a:srgbClr>
          </a:solidFill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rgbClr val="FFD6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 students in </a:t>
            </a:r>
            <a:r>
              <a:rPr lang="en-US" sz="4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structured</a:t>
            </a:r>
            <a:r>
              <a:rPr lang="en-US" sz="4800" dirty="0" smtClean="0">
                <a:solidFill>
                  <a:srgbClr val="FFD6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work</a:t>
            </a:r>
          </a:p>
        </p:txBody>
      </p:sp>
    </p:spTree>
    <p:extLst>
      <p:ext uri="{BB962C8B-B14F-4D97-AF65-F5344CB8AC3E}">
        <p14:creationId xmlns="" xmlns:p14="http://schemas.microsoft.com/office/powerpoint/2010/main" val="63721945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Group Work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28726"/>
            <a:ext cx="3771900" cy="4897438"/>
          </a:xfrm>
        </p:spPr>
        <p:txBody>
          <a:bodyPr/>
          <a:lstStyle/>
          <a:p>
            <a:pPr algn="ctr">
              <a:buNone/>
            </a:pPr>
            <a:r>
              <a:rPr lang="en-US" u="sng" dirty="0" smtClean="0"/>
              <a:t>Structured</a:t>
            </a:r>
          </a:p>
          <a:p>
            <a:pPr algn="ctr"/>
            <a:r>
              <a:rPr lang="en-US" dirty="0" smtClean="0"/>
              <a:t>Teacher chooses groups</a:t>
            </a:r>
          </a:p>
          <a:p>
            <a:pPr algn="ctr"/>
            <a:r>
              <a:rPr lang="en-US" dirty="0" smtClean="0"/>
              <a:t>Explicit roles</a:t>
            </a:r>
          </a:p>
          <a:p>
            <a:pPr algn="ctr"/>
            <a:r>
              <a:rPr lang="en-US" dirty="0" smtClean="0"/>
              <a:t>Together for extended time</a:t>
            </a:r>
            <a:endParaRPr lang="en-CA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629150" y="1247776"/>
            <a:ext cx="377190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Unstructured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Students choose groups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roles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32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Together for a single class</a:t>
            </a:r>
            <a:endParaRPr kumimoji="0" lang="en-CA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095500" y="5257800"/>
            <a:ext cx="488632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971800" y="5381625"/>
            <a:ext cx="325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Continuum</a:t>
            </a:r>
            <a:endParaRPr lang="en-CA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99545" y="1087819"/>
            <a:ext cx="4239117" cy="3646105"/>
          </a:xfrm>
          <a:prstGeom prst="roundRect">
            <a:avLst/>
          </a:prstGeom>
          <a:noFill/>
          <a:ln w="76200">
            <a:solidFill>
              <a:srgbClr val="0CB414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69254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6DB3C"/>
                </a:solidFill>
              </a:rPr>
              <a:t>Structured Groups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2250" y="1020932"/>
            <a:ext cx="5507038" cy="472264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6DB3C"/>
                </a:solidFill>
              </a:rPr>
              <a:t>Manager</a:t>
            </a:r>
            <a:r>
              <a:rPr lang="en-US" b="1" dirty="0" smtClean="0">
                <a:solidFill>
                  <a:srgbClr val="FFFF66"/>
                </a:solidFill>
              </a:rPr>
              <a:t>:</a:t>
            </a:r>
            <a:r>
              <a:rPr lang="en-US" b="1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   Focuses / organizes group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F6DB3C"/>
                </a:solidFill>
              </a:rPr>
              <a:t>Recorder: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	Writes on whiteboard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Checks group’s written work</a:t>
            </a: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>
                <a:solidFill>
                  <a:srgbClr val="F6DB3C"/>
                </a:solidFill>
              </a:rPr>
              <a:t>Speaker: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   Speaks on behalf of group, reads questions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0238" y="1119188"/>
            <a:ext cx="3228975" cy="402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7828" name="Picture 4" descr="http://2.bp.blogspot.com/_I8HGG8TCxIk/SaMvyGvQkJI/AAAAAAAABYc/BdY1kkIsMUI/s1600/cmdictation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64200" y="150495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http://www.toonpool.com/user/3447/files/talking_his_way_out_of_it_40920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26113" y="1385888"/>
            <a:ext cx="3243262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7515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73925" y="311686"/>
            <a:ext cx="7772400" cy="1920875"/>
          </a:xfrm>
        </p:spPr>
        <p:txBody>
          <a:bodyPr/>
          <a:lstStyle/>
          <a:p>
            <a:r>
              <a:rPr lang="en-US" sz="8000" dirty="0" smtClean="0"/>
              <a:t>Metacognition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51262" y="2104901"/>
            <a:ext cx="8348353" cy="1752600"/>
          </a:xfrm>
        </p:spPr>
        <p:txBody>
          <a:bodyPr/>
          <a:lstStyle/>
          <a:p>
            <a:r>
              <a:rPr lang="en-US" sz="4400" dirty="0" smtClean="0"/>
              <a:t>Helping students monitor their own understanding and their process of learning</a:t>
            </a:r>
            <a:endParaRPr lang="en-CA" sz="44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1301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Group Discussion Process</a:t>
            </a:r>
            <a:endParaRPr lang="en-CA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01775"/>
            <a:ext cx="8229600" cy="35750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CA" dirty="0" smtClean="0"/>
              <a:t>How well did your group follow the </a:t>
            </a:r>
            <a:r>
              <a:rPr lang="en-CA" dirty="0" smtClean="0">
                <a:solidFill>
                  <a:srgbClr val="92D050"/>
                </a:solidFill>
              </a:rPr>
              <a:t>group discussion process</a:t>
            </a:r>
            <a:r>
              <a:rPr lang="en-CA" dirty="0" smtClean="0"/>
              <a:t> </a:t>
            </a:r>
            <a:r>
              <a:rPr lang="en-US" dirty="0" smtClean="0"/>
              <a:t>(every one share ideas, discuss, agree, write)</a:t>
            </a:r>
            <a:r>
              <a:rPr lang="en-CA" dirty="0" smtClean="0"/>
              <a:t>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FFFF00"/>
                </a:solidFill>
              </a:rPr>
              <a:t>A)</a:t>
            </a:r>
            <a:r>
              <a:rPr lang="en-CA" dirty="0" smtClean="0"/>
              <a:t> With every group question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FFFF00"/>
                </a:solidFill>
              </a:rPr>
              <a:t>B)</a:t>
            </a:r>
            <a:r>
              <a:rPr lang="en-CA" dirty="0" smtClean="0"/>
              <a:t> With most group questions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FFFF00"/>
                </a:solidFill>
              </a:rPr>
              <a:t>C)</a:t>
            </a:r>
            <a:r>
              <a:rPr lang="en-CA" dirty="0" smtClean="0"/>
              <a:t> Occasionally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CA" dirty="0" smtClean="0">
                <a:solidFill>
                  <a:srgbClr val="FFFF00"/>
                </a:solidFill>
              </a:rPr>
              <a:t>D)</a:t>
            </a:r>
            <a:r>
              <a:rPr lang="en-CA" dirty="0" smtClean="0"/>
              <a:t> Rarely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Self-Regulation Check-Up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385" y="1066800"/>
            <a:ext cx="8573984" cy="4897438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92D050"/>
                </a:solidFill>
              </a:rPr>
              <a:t>How well focused were you during today’s class?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6DB3C"/>
                </a:solidFill>
              </a:rPr>
              <a:t>A: </a:t>
            </a:r>
            <a:r>
              <a:rPr lang="en-US" dirty="0" smtClean="0"/>
              <a:t>Excellent – My attention was focused on physics tasks more than 90% of the time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6DB3C"/>
                </a:solidFill>
              </a:rPr>
              <a:t>B: </a:t>
            </a:r>
            <a:r>
              <a:rPr lang="en-US" dirty="0" smtClean="0"/>
              <a:t>Good – My attention was focused on physics tasks more than 80% of the time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6DB3C"/>
                </a:solidFill>
              </a:rPr>
              <a:t>C: </a:t>
            </a:r>
            <a:r>
              <a:rPr lang="en-US" dirty="0" smtClean="0"/>
              <a:t>OK – I was focused on the task 70% of the time, or I was somewhat distracted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6DB3C"/>
                </a:solidFill>
              </a:rPr>
              <a:t>D: </a:t>
            </a:r>
            <a:r>
              <a:rPr lang="en-US" dirty="0" smtClean="0"/>
              <a:t>Poor – I was focused for less than 70% of the time, or I was fairly distracted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Goal Setting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486400"/>
          </a:xfrm>
        </p:spPr>
        <p:txBody>
          <a:bodyPr/>
          <a:lstStyle/>
          <a:p>
            <a:pPr marL="0" indent="-457200">
              <a:buFont typeface="Wingdings" pitchFamily="2" charset="2"/>
              <a:buNone/>
              <a:defRPr/>
            </a:pPr>
            <a:r>
              <a:rPr lang="en-US" sz="3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goal for this unit of physics is: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dirty="0" smtClean="0">
                <a:solidFill>
                  <a:srgbClr val="F8E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(A) 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homework more regularly</a:t>
            </a:r>
            <a:b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dirty="0" smtClean="0">
                <a:solidFill>
                  <a:srgbClr val="F8E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(B) 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Participate more in group discussions</a:t>
            </a:r>
            <a:b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dirty="0" smtClean="0">
                <a:solidFill>
                  <a:srgbClr val="F8E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(C) 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Drop by regularly at lunch for help</a:t>
            </a:r>
            <a:b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dirty="0" smtClean="0">
                <a:solidFill>
                  <a:srgbClr val="F8E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(D) 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 carefully to build deeper understanding</a:t>
            </a:r>
            <a:b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dirty="0" smtClean="0">
                <a:solidFill>
                  <a:srgbClr val="F8E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(E) 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caught up on past material</a:t>
            </a:r>
          </a:p>
          <a:p>
            <a:pPr marL="0" indent="-457200">
              <a:buFont typeface="Wingdings" pitchFamily="2" charset="2"/>
              <a:buNone/>
              <a:defRPr/>
            </a:pPr>
            <a:r>
              <a:rPr lang="en-US" sz="3400" dirty="0" smtClean="0">
                <a:solidFill>
                  <a:srgbClr val="F8E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(F) 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better prepared for class / on time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457200">
              <a:buFont typeface="Wingdings" pitchFamily="2" charset="2"/>
              <a:buNone/>
              <a:defRPr/>
            </a:pPr>
            <a:endParaRPr lang="en-CA" sz="3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CA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9600" dirty="0" smtClean="0"/>
              <a:t>Feedback</a:t>
            </a:r>
            <a:endParaRPr lang="en-CA" sz="96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5400" dirty="0" smtClean="0"/>
              <a:t>Immediate and Targeted</a:t>
            </a:r>
            <a:endParaRPr lang="en-CA" sz="54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cosmicrays.files.wordpress.com/2014/10/nasa.png"/>
          <p:cNvPicPr>
            <a:picLocks noChangeAspect="1" noChangeArrowheads="1"/>
          </p:cNvPicPr>
          <p:nvPr/>
        </p:nvPicPr>
        <p:blipFill>
          <a:blip r:embed="rId2" cstate="print"/>
          <a:srcRect l="4101" r="7470"/>
          <a:stretch>
            <a:fillRect/>
          </a:stretch>
        </p:blipFill>
        <p:spPr bwMode="auto">
          <a:xfrm>
            <a:off x="0" y="0"/>
            <a:ext cx="935665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Chris\My Documents\Teaching\Photos\11 Photos\DSCN0011.jpg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 r="17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120738" y="0"/>
            <a:ext cx="5023262" cy="6858000"/>
          </a:xfrm>
          <a:prstGeom prst="rect">
            <a:avLst/>
          </a:prstGeom>
          <a:solidFill>
            <a:srgbClr val="000000">
              <a:alpha val="5411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 smtClean="0">
                <a:ln>
                  <a:noFill/>
                </a:ln>
                <a:solidFill>
                  <a:srgbClr val="FFD6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Feedback</a:t>
            </a:r>
            <a:endParaRPr kumimoji="0" lang="en-US" sz="4400" b="1" i="0" strike="noStrike" kern="0" cap="none" spc="0" normalizeH="0" baseline="0" noProof="0" dirty="0" smtClean="0">
              <a:ln>
                <a:noFill/>
              </a:ln>
              <a:solidFill>
                <a:srgbClr val="FFD62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Discussions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Shared work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44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MC answer cards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Self-evaluated quizzes</a:t>
            </a:r>
            <a:endParaRPr kumimoji="0" lang="en-CA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38298" y="406689"/>
            <a:ext cx="7772400" cy="1920875"/>
          </a:xfrm>
        </p:spPr>
        <p:txBody>
          <a:bodyPr/>
          <a:lstStyle/>
          <a:p>
            <a:r>
              <a:rPr lang="en-US" sz="7200" dirty="0" smtClean="0"/>
              <a:t>Prior Understandings</a:t>
            </a:r>
            <a:endParaRPr lang="en-CA" sz="72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748145" y="2853046"/>
            <a:ext cx="7837715" cy="3785260"/>
          </a:xfrm>
        </p:spPr>
        <p:txBody>
          <a:bodyPr/>
          <a:lstStyle/>
          <a:p>
            <a:r>
              <a:rPr lang="en-US" sz="5400" dirty="0" smtClean="0"/>
              <a:t>The knowledge and practices they bring into the class affect how they learn.</a:t>
            </a:r>
            <a:endParaRPr lang="en-CA" sz="54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38298" y="406689"/>
            <a:ext cx="7772400" cy="1920875"/>
          </a:xfrm>
        </p:spPr>
        <p:txBody>
          <a:bodyPr/>
          <a:lstStyle/>
          <a:p>
            <a:r>
              <a:rPr lang="en-US" sz="7200" dirty="0" smtClean="0"/>
              <a:t>Common Difficulties</a:t>
            </a:r>
            <a:endParaRPr lang="en-CA" sz="72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748145" y="2853046"/>
            <a:ext cx="7837715" cy="3785260"/>
          </a:xfrm>
        </p:spPr>
        <p:txBody>
          <a:bodyPr/>
          <a:lstStyle/>
          <a:p>
            <a:r>
              <a:rPr lang="en-US" sz="5400" dirty="0" smtClean="0"/>
              <a:t>Study them. </a:t>
            </a:r>
          </a:p>
          <a:p>
            <a:r>
              <a:rPr lang="en-US" sz="5400" dirty="0" smtClean="0"/>
              <a:t>Design lessons to elicit and resolve difficulties.</a:t>
            </a:r>
            <a:endParaRPr lang="en-CA" sz="54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12p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442" t="2536"/>
          <a:stretch>
            <a:fillRect/>
          </a:stretch>
        </p:blipFill>
        <p:spPr>
          <a:xfrm>
            <a:off x="0" y="0"/>
            <a:ext cx="9144000" cy="12958806"/>
          </a:xfrm>
        </p:spPr>
      </p:pic>
      <p:grpSp>
        <p:nvGrpSpPr>
          <p:cNvPr id="8" name="Group 7"/>
          <p:cNvGrpSpPr/>
          <p:nvPr/>
        </p:nvGrpSpPr>
        <p:grpSpPr>
          <a:xfrm>
            <a:off x="0" y="1710061"/>
            <a:ext cx="8918369" cy="3992431"/>
            <a:chOff x="0" y="1816936"/>
            <a:chExt cx="8918369" cy="3992431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0" y="1816936"/>
              <a:ext cx="8918369" cy="1710034"/>
            </a:xfrm>
            <a:prstGeom prst="roundRect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636" y="3562598"/>
              <a:ext cx="8455232" cy="2246769"/>
            </a:xfrm>
            <a:prstGeom prst="rect">
              <a:avLst/>
            </a:prstGeom>
            <a:solidFill>
              <a:srgbClr val="F8F8F8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3. Reason. Isaac says, “I think gravity and the normal force make up a third-law pair in this situation. Just look at the size and direction of the forces.” Do you agree or disagree with Isaac? Explain.</a:t>
              </a:r>
              <a:endParaRPr lang="en-CA" sz="2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3515E-6 L -0.00156 -0.876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26423" y="893206"/>
            <a:ext cx="7772400" cy="1920875"/>
          </a:xfrm>
        </p:spPr>
        <p:txBody>
          <a:bodyPr/>
          <a:lstStyle/>
          <a:p>
            <a:r>
              <a:rPr lang="en-US" dirty="0" smtClean="0"/>
              <a:t>Do not mistake yourself for your students</a:t>
            </a:r>
            <a:endParaRPr lang="en-CA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1036123" y="3500125"/>
            <a:ext cx="6838950" cy="3007550"/>
          </a:xfrm>
        </p:spPr>
        <p:txBody>
          <a:bodyPr/>
          <a:lstStyle/>
          <a:p>
            <a:r>
              <a:rPr lang="en-US" dirty="0" smtClean="0"/>
              <a:t>The fact that it worked for you </a:t>
            </a:r>
            <a:r>
              <a:rPr lang="en-US" dirty="0" smtClean="0">
                <a:solidFill>
                  <a:srgbClr val="92D050"/>
                </a:solidFill>
              </a:rPr>
              <a:t>only proves that it worked for you</a:t>
            </a:r>
            <a:r>
              <a:rPr lang="en-US" dirty="0" smtClean="0">
                <a:solidFill>
                  <a:srgbClr val="92D050"/>
                </a:solidFill>
              </a:rPr>
              <a:t>.</a:t>
            </a:r>
          </a:p>
          <a:p>
            <a:endParaRPr lang="en-US" sz="1050" dirty="0" smtClean="0">
              <a:solidFill>
                <a:srgbClr val="92D050"/>
              </a:solidFill>
            </a:endParaRPr>
          </a:p>
          <a:p>
            <a:r>
              <a:rPr lang="en-US" dirty="0" smtClean="0"/>
              <a:t>You suffer from expert blindness: </a:t>
            </a:r>
            <a:r>
              <a:rPr lang="en-US" dirty="0" smtClean="0">
                <a:solidFill>
                  <a:srgbClr val="92D050"/>
                </a:solidFill>
              </a:rPr>
              <a:t>You have forgotten what it’s like to learn to walk.</a:t>
            </a:r>
            <a:endParaRPr lang="en-CA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362"/>
            <a:ext cx="9144000" cy="1143000"/>
          </a:xfrm>
        </p:spPr>
        <p:txBody>
          <a:bodyPr/>
          <a:lstStyle/>
          <a:p>
            <a:r>
              <a:rPr lang="en-US" dirty="0" smtClean="0"/>
              <a:t>You are </a:t>
            </a:r>
            <a:r>
              <a:rPr lang="en-US" dirty="0" smtClean="0">
                <a:solidFill>
                  <a:srgbClr val="92D050"/>
                </a:solidFill>
              </a:rPr>
              <a:t>not</a:t>
            </a:r>
            <a:r>
              <a:rPr lang="en-US" dirty="0" smtClean="0"/>
              <a:t> the average person</a:t>
            </a:r>
            <a:endParaRPr lang="en-CA" dirty="0"/>
          </a:p>
        </p:txBody>
      </p:sp>
      <p:pic>
        <p:nvPicPr>
          <p:cNvPr id="15362" name="Picture 2" descr="http://www.wanhuajing.com/pic/1511/0413/942860/3_640_480.jpg"/>
          <p:cNvPicPr>
            <a:picLocks noChangeAspect="1" noChangeArrowheads="1"/>
          </p:cNvPicPr>
          <p:nvPr/>
        </p:nvPicPr>
        <p:blipFill>
          <a:blip r:embed="rId2" cstate="print"/>
          <a:srcRect t="10417" b="7083"/>
          <a:stretch>
            <a:fillRect/>
          </a:stretch>
        </p:blipFill>
        <p:spPr bwMode="auto">
          <a:xfrm>
            <a:off x="0" y="1200150"/>
            <a:ext cx="9144000" cy="56578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45800" y="3512625"/>
            <a:ext cx="252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ESL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Teacher</a:t>
            </a:r>
            <a:endParaRPr lang="en-CA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01366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7200" dirty="0" smtClean="0"/>
              <a:t>A Final Message</a:t>
            </a:r>
            <a:endParaRPr lang="en-CA" sz="72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New England Journal of Medicine </a:t>
            </a:r>
            <a:br>
              <a:rPr lang="en-US" sz="3600" dirty="0" smtClean="0"/>
            </a:br>
            <a:r>
              <a:rPr lang="en-US" sz="3600" dirty="0" smtClean="0"/>
              <a:t>Feb. 11, 2015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388"/>
            <a:ext cx="9144000" cy="1675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28587" y="1504950"/>
            <a:ext cx="3260999" cy="62865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152650" y="3867150"/>
            <a:ext cx="5676901" cy="51435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3231279"/>
            <a:ext cx="5676901" cy="51435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453469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-1.6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you do?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67" b="60631"/>
          <a:stretch/>
        </p:blipFill>
        <p:spPr bwMode="auto">
          <a:xfrm>
            <a:off x="0" y="1261238"/>
            <a:ext cx="9144000" cy="559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https://lh4.googleusercontent.com/-KKH0R9Al2u8/AAAAAAAAAAI/AAAAAAAAGEc/Cfw2GuxFHT8/phot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19650" y="2533649"/>
            <a:ext cx="4324350" cy="4324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362243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5" t="9655" r="6513" b="41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968775" y="1954707"/>
            <a:ext cx="3375736" cy="6939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010788" y="0"/>
            <a:ext cx="1495482" cy="5322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72677062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images.wisegeek.com/pile-of-transistors.jpg"/>
          <p:cNvPicPr>
            <a:picLocks noChangeAspect="1" noChangeArrowheads="1"/>
          </p:cNvPicPr>
          <p:nvPr/>
        </p:nvPicPr>
        <p:blipFill>
          <a:blip r:embed="rId2" cstate="print"/>
          <a:srcRect l="12932" t="5126" r="10179" b="6699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40134" y="17176"/>
            <a:ext cx="4203865" cy="1562242"/>
          </a:xfrm>
        </p:spPr>
        <p:txBody>
          <a:bodyPr/>
          <a:lstStyle/>
          <a:p>
            <a:r>
              <a:rPr lang="en-US" dirty="0" smtClean="0"/>
              <a:t>Essential</a:t>
            </a:r>
            <a:br>
              <a:rPr lang="en-US" dirty="0" smtClean="0"/>
            </a:br>
            <a:r>
              <a:rPr lang="en-US" dirty="0" smtClean="0"/>
              <a:t>Reading!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52010" y="1857796"/>
            <a:ext cx="4191990" cy="368798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Content Knowledge</a:t>
            </a:r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92D050"/>
                </a:solidFill>
              </a:rPr>
              <a:t>Master Teacher</a:t>
            </a:r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Pedagogical Knowledge</a:t>
            </a:r>
          </a:p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2000" dirty="0" smtClean="0"/>
              <a:t>Download free: </a:t>
            </a:r>
            <a:r>
              <a:rPr lang="en-US" sz="2000" dirty="0" err="1" smtClean="0"/>
              <a:t>google</a:t>
            </a:r>
            <a:r>
              <a:rPr lang="en-US" sz="2000" dirty="0" smtClean="0"/>
              <a:t> “How People Learn”</a:t>
            </a:r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endParaRPr lang="en-CA" sz="3200" dirty="0" smtClean="0"/>
          </a:p>
        </p:txBody>
      </p:sp>
      <p:sp>
        <p:nvSpPr>
          <p:cNvPr id="7" name="Down Arrow 6"/>
          <p:cNvSpPr/>
          <p:nvPr/>
        </p:nvSpPr>
        <p:spPr bwMode="auto">
          <a:xfrm>
            <a:off x="6857010" y="2450522"/>
            <a:ext cx="361950" cy="63817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flipV="1">
            <a:off x="6855031" y="3588575"/>
            <a:ext cx="361950" cy="63817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 descr="http://www.nap.edu/images/cover.php?id=9853&amp;type=covers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09"/>
            <a:ext cx="4928259" cy="686670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0" y="736271"/>
            <a:ext cx="9143999" cy="2921330"/>
          </a:xfrm>
        </p:spPr>
        <p:txBody>
          <a:bodyPr/>
          <a:lstStyle/>
          <a:p>
            <a:r>
              <a:rPr lang="en-US" sz="6600" dirty="0" smtClean="0"/>
              <a:t>Thanks!</a:t>
            </a:r>
            <a:br>
              <a:rPr lang="en-US" sz="6600" dirty="0" smtClean="0"/>
            </a:br>
            <a:r>
              <a:rPr lang="en-US" dirty="0" smtClean="0"/>
              <a:t>Best Wishes Teaching!</a:t>
            </a:r>
            <a:endParaRPr lang="en-CA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925033" y="3966358"/>
            <a:ext cx="7400259" cy="2272943"/>
          </a:xfrm>
        </p:spPr>
        <p:txBody>
          <a:bodyPr/>
          <a:lstStyle/>
          <a:p>
            <a:r>
              <a:rPr lang="en-US" dirty="0"/>
              <a:t>Chris Meyer</a:t>
            </a:r>
          </a:p>
          <a:p>
            <a:r>
              <a:rPr lang="en-US" dirty="0"/>
              <a:t>chris@meyercreations.com</a:t>
            </a:r>
          </a:p>
          <a:p>
            <a:r>
              <a:rPr lang="en-US" dirty="0" smtClean="0"/>
              <a:t>www.meyercreations.com/physics</a:t>
            </a:r>
          </a:p>
          <a:p>
            <a:r>
              <a:rPr lang="en-US" dirty="0" err="1" smtClean="0"/>
              <a:t>google</a:t>
            </a:r>
            <a:r>
              <a:rPr lang="en-US" dirty="0" smtClean="0"/>
              <a:t>: “How People Learn”</a:t>
            </a:r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249917534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fiztaszki.pl/sites/default/files/styles/pelna_mundus/public/field/image/nero1.jpg?itok=1g7J1y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upload.wikimedia.org/wikipedia/commons/thumb/9/98/Cern_datacenter.jpg/1280px-Cern_datacenter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 l="33626" t="27586" r="1855" b="-1427"/>
          <a:stretch>
            <a:fillRect/>
          </a:stretch>
        </p:blipFill>
        <p:spPr bwMode="auto">
          <a:xfrm>
            <a:off x="0" y="0"/>
            <a:ext cx="9144000" cy="697400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17&quot;&gt;&lt;object type=&quot;3&quot; unique_id=&quot;10024&quot;&gt;&lt;property id=&quot;20148&quot; value=&quot;5&quot;/&gt;&lt;property id=&quot;20300&quot; value=&quot;Slide 7 - &amp;quot;The Problem with Lectures&amp;quot;&quot;/&gt;&lt;property id=&quot;20307&quot; value=&quot;427&quot;/&gt;&lt;/object&gt;&lt;object type=&quot;3&quot; unique_id=&quot;10025&quot;&gt;&lt;property id=&quot;20148&quot; value=&quot;5&quot;/&gt;&lt;property id=&quot;20300&quot; value=&quot;Slide 13&quot;/&gt;&lt;property id=&quot;20307&quot; value=&quot;402&quot;/&gt;&lt;/object&gt;&lt;object type=&quot;3&quot; unique_id=&quot;10044&quot;&gt;&lt;property id=&quot;20148&quot; value=&quot;5&quot;/&gt;&lt;property id=&quot;20300&quot; value=&quot;Slide 5 - &amp;quot;Mazur’s Discovery&amp;quot;&quot;/&gt;&lt;property id=&quot;20307&quot; value=&quot;390&quot;/&gt;&lt;/object&gt;&lt;object type=&quot;3&quot; unique_id=&quot;10045&quot;&gt;&lt;property id=&quot;20148&quot; value=&quot;5&quot;/&gt;&lt;property id=&quot;20300&quot; value=&quot;Slide 6 - &amp;quot;Mazur’s Discovery&amp;quot;&quot;/&gt;&lt;property id=&quot;20307&quot; value=&quot;391&quot;/&gt;&lt;/object&gt;&lt;object type=&quot;3&quot; unique_id=&quot;10064&quot;&gt;&lt;property id=&quot;20148&quot; value=&quot;5&quot;/&gt;&lt;property id=&quot;20300&quot; value=&quot;Slide 11 - &amp;quot;Answer: Physics Education Research&amp;quot;&quot;/&gt;&lt;property id=&quot;20307&quot; value=&quot;319&quot;/&gt;&lt;/object&gt;&lt;object type=&quot;3&quot; unique_id=&quot;10065&quot;&gt;&lt;property id=&quot;20148&quot; value=&quot;5&quot;/&gt;&lt;property id=&quot;20300&quot; value=&quot;Slide 19 - &amp;quot;Force Concept Inventory (FCI)&amp;quot;&quot;/&gt;&lt;property id=&quot;20307&quot; value=&quot;361&quot;/&gt;&lt;/object&gt;&lt;object type=&quot;3&quot; unique_id=&quot;10067&quot;&gt;&lt;property id=&quot;20148&quot; value=&quot;5&quot;/&gt;&lt;property id=&quot;20300&quot; value=&quot;Slide 22 - &amp;quot;Force Concept Inventory (FCI)&amp;quot;&quot;/&gt;&lt;property id=&quot;20307&quot; value=&quot;370&quot;/&gt;&lt;/object&gt;&lt;object type=&quot;3&quot; unique_id=&quot;10076&quot;&gt;&lt;property id=&quot;20148&quot; value=&quot;5&quot;/&gt;&lt;property id=&quot;20300&quot; value=&quot;Slide 31 - &amp;quot;meyercreations.com/physics&amp;quot;&quot;/&gt;&lt;property id=&quot;20307&quot; value=&quot;362&quot;/&gt;&lt;/object&gt;&lt;object type=&quot;3&quot; unique_id=&quot;10077&quot;&gt;&lt;property id=&quot;20148&quot; value=&quot;5&quot;/&gt;&lt;property id=&quot;20300&quot; value=&quot;Slide 32&quot;/&gt;&lt;property id=&quot;20307&quot; value=&quot;363&quot;/&gt;&lt;/object&gt;&lt;object type=&quot;3&quot; unique_id=&quot;13354&quot;&gt;&lt;property id=&quot;20148&quot; value=&quot;5&quot;/&gt;&lt;property id=&quot;20300&quot; value=&quot;Slide 1 - &amp;quot;The Problem with Lectures&amp;quot;&quot;/&gt;&lt;property id=&quot;20307&quot; value=&quot;463&quot;/&gt;&lt;/object&gt;&lt;object type=&quot;3&quot; unique_id=&quot;13355&quot;&gt;&lt;property id=&quot;20148&quot; value=&quot;5&quot;/&gt;&lt;property id=&quot;20300&quot; value=&quot;Slide 10 - &amp;quot;Question: What’s Going on Upstairs?&amp;quot;&quot;/&gt;&lt;property id=&quot;20307&quot; value=&quot;474&quot;/&gt;&lt;/object&gt;&lt;object type=&quot;3&quot; unique_id=&quot;13363&quot;&gt;&lt;property id=&quot;20148&quot; value=&quot;5&quot;/&gt;&lt;property id=&quot;20300&quot; value=&quot;Slide 23 - &amp;quot;Other Surveys&amp;quot;&quot;/&gt;&lt;property id=&quot;20307&quot; value=&quot;464&quot;/&gt;&lt;/object&gt;&lt;object type=&quot;3&quot; unique_id=&quot;13364&quot;&gt;&lt;property id=&quot;20148&quot; value=&quot;5&quot;/&gt;&lt;property id=&quot;20300&quot; value=&quot;Slide 25 - &amp;quot;Success: Rich Problem Solving&amp;quot;&quot;/&gt;&lt;property id=&quot;20307&quot; value=&quot;472&quot;/&gt;&lt;/object&gt;&lt;object type=&quot;3&quot; unique_id=&quot;13365&quot;&gt;&lt;property id=&quot;20148&quot; value=&quot;5&quot;/&gt;&lt;property id=&quot;20300&quot; value=&quot;Slide 27 - &amp;quot;Success: A Median Student’s Test&amp;quot;&quot;/&gt;&lt;property id=&quot;20307&quot; value=&quot;473&quot;/&gt;&lt;/object&gt;&lt;object type=&quot;3&quot; unique_id=&quot;13822&quot;&gt;&lt;property id=&quot;20148&quot; value=&quot;5&quot;/&gt;&lt;property id=&quot;20300&quot; value=&quot;Slide 35 - &amp;quot;The Reform Imperative&amp;quot;&quot;/&gt;&lt;property id=&quot;20307&quot; value=&quot;475&quot;/&gt;&lt;/object&gt;&lt;object type=&quot;3&quot; unique_id=&quot;13823&quot;&gt;&lt;property id=&quot;20148&quot; value=&quot;5&quot;/&gt;&lt;property id=&quot;20300&quot; value=&quot;Slide 37 - &amp;quot;The Reform Imperative&amp;quot;&quot;/&gt;&lt;property id=&quot;20307&quot; value=&quot;476&quot;/&gt;&lt;/object&gt;&lt;object type=&quot;3&quot; unique_id=&quot;13825&quot;&gt;&lt;property id=&quot;20148&quot; value=&quot;5&quot;/&gt;&lt;property id=&quot;20300&quot; value=&quot;Slide 38 - &amp;quot;The Reform Imperative&amp;quot;&quot;/&gt;&lt;property id=&quot;20307&quot; value=&quot;478&quot;/&gt;&lt;/object&gt;&lt;object type=&quot;3&quot; unique_id=&quot;14178&quot;&gt;&lt;property id=&quot;20148&quot; value=&quot;5&quot;/&gt;&lt;property id=&quot;20300&quot; value=&quot;Slide 2 - &amp;quot;The Problem with Lectures&amp;quot;&quot;/&gt;&lt;property id=&quot;20307&quot; value=&quot;479&quot;/&gt;&lt;/object&gt;&lt;object type=&quot;3&quot; unique_id=&quot;14179&quot;&gt;&lt;property id=&quot;20148&quot; value=&quot;5&quot;/&gt;&lt;property id=&quot;20300&quot; value=&quot;Slide 3 - &amp;quot;Eric Mazur&amp;quot;&quot;/&gt;&lt;property id=&quot;20307&quot; value=&quot;481&quot;/&gt;&lt;/object&gt;&lt;object type=&quot;3&quot; unique_id=&quot;14180&quot;&gt;&lt;property id=&quot;20148&quot; value=&quot;5&quot;/&gt;&lt;property id=&quot;20300&quot; value=&quot;Slide 12 - &amp;quot;Tool: Force Concept Inventory&amp;quot;&quot;/&gt;&lt;property id=&quot;20307&quot; value=&quot;480&quot;/&gt;&lt;/object&gt;&lt;object type=&quot;3&quot; unique_id=&quot;14597&quot;&gt;&lt;property id=&quot;20148&quot; value=&quot;5&quot;/&gt;&lt;property id=&quot;20300&quot; value=&quot;Slide 8 - &amp;quot;Best Lesson Ever&amp;quot;&quot;/&gt;&lt;property id=&quot;20307&quot; value=&quot;482&quot;/&gt;&lt;/object&gt;&lt;object type=&quot;3&quot; unique_id=&quot;14598&quot;&gt;&lt;property id=&quot;20148&quot; value=&quot;5&quot;/&gt;&lt;property id=&quot;20300&quot; value=&quot;Slide 16 - &amp;quot;A PER Classroom&amp;quot;&quot;/&gt;&lt;property id=&quot;20307&quot; value=&quot;483&quot;/&gt;&lt;/object&gt;&lt;object type=&quot;3&quot; unique_id=&quot;15065&quot;&gt;&lt;property id=&quot;20148&quot; value=&quot;5&quot;/&gt;&lt;property id=&quot;20300&quot; value=&quot;Slide 17 - &amp;quot;No Lectures  Guided Inquiry Activities&amp;quot;&quot;/&gt;&lt;property id=&quot;20307&quot; value=&quot;484&quot;/&gt;&lt;/object&gt;&lt;object type=&quot;3&quot; unique_id=&quot;15066&quot;&gt;&lt;property id=&quot;20148&quot; value=&quot;5&quot;/&gt;&lt;property id=&quot;20300&quot; value=&quot;Slide 18 - &amp;quot;Students Explain to Students&amp;quot;&quot;/&gt;&lt;property id=&quot;20307&quot; value=&quot;485&quot;/&gt;&lt;/object&gt;&lt;object type=&quot;3&quot; unique_id=&quot;15298&quot;&gt;&lt;property id=&quot;20148&quot; value=&quot;5&quot;/&gt;&lt;property id=&quot;20300&quot; value=&quot;Slide 20 - &amp;quot;FCI: Pretest (Starting Gr. 12)&amp;quot;&quot;/&gt;&lt;property id=&quot;20307&quot; value=&quot;486&quot;/&gt;&lt;/object&gt;&lt;object type=&quot;3&quot; unique_id=&quot;15299&quot;&gt;&lt;property id=&quot;20148&quot; value=&quot;5&quot;/&gt;&lt;property id=&quot;20300&quot; value=&quot;Slide 21 - &amp;quot;FCI: Posttest (Finishing Gr. 12)&amp;quot;&quot;/&gt;&lt;property id=&quot;20307&quot; value=&quot;487&quot;/&gt;&lt;/object&gt;&lt;object type=&quot;3&quot; unique_id=&quot;15487&quot;&gt;&lt;property id=&quot;20148&quot; value=&quot;5&quot;/&gt;&lt;property id=&quot;20300&quot; value=&quot;Slide 26 - &amp;quot;Success: HomeWork with Vitamins!&amp;quot;&quot;/&gt;&lt;property id=&quot;20307&quot; value=&quot;488&quot;/&gt;&lt;/object&gt;&lt;object type=&quot;3&quot; unique_id=&quot;15680&quot;&gt;&lt;property id=&quot;20148&quot; value=&quot;5&quot;/&gt;&lt;property id=&quot;20300&quot; value=&quot;Slide 24 - &amp;quot;Success: Daily Class Work&amp;quot;&quot;/&gt;&lt;property id=&quot;20307&quot; value=&quot;490&quot;/&gt;&lt;/object&gt;&lt;object type=&quot;3&quot; unique_id=&quot;15819&quot;&gt;&lt;property id=&quot;20148&quot; value=&quot;5&quot;/&gt;&lt;property id=&quot;20300&quot; value=&quot;Slide 4 - &amp;quot;High-tech Jiffy Pop?&amp;quot;&quot;/&gt;&lt;property id=&quot;20307&quot; value=&quot;491&quot;/&gt;&lt;/object&gt;&lt;object type=&quot;3&quot; unique_id=&quot;15820&quot;&gt;&lt;property id=&quot;20148&quot; value=&quot;5&quot;/&gt;&lt;property id=&quot;20300&quot; value=&quot;Slide 15&quot;/&gt;&lt;property id=&quot;20307&quot; value=&quot;492&quot;/&gt;&lt;/object&gt;&lt;object type=&quot;3&quot; unique_id=&quot;16037&quot;&gt;&lt;property id=&quot;20148&quot; value=&quot;5&quot;/&gt;&lt;property id=&quot;20300&quot; value=&quot;Slide 36 - &amp;quot;The Reform Imperative&amp;quot;&quot;/&gt;&lt;property id=&quot;20307&quot; value=&quot;493&quot;/&gt;&lt;/object&gt;&lt;object type=&quot;3&quot; unique_id=&quot;16150&quot;&gt;&lt;property id=&quot;20148&quot; value=&quot;5&quot;/&gt;&lt;property id=&quot;20300&quot; value=&quot;Slide 14&quot;/&gt;&lt;property id=&quot;20307&quot; value=&quot;494&quot;/&gt;&lt;/object&gt;&lt;object type=&quot;3&quot; unique_id=&quot;16266&quot;&gt;&lt;property id=&quot;20148&quot; value=&quot;5&quot;/&gt;&lt;property id=&quot;20300&quot; value=&quot;Slide 28 - &amp;quot;Dip Your Toes in the PER Pool&amp;quot;&quot;/&gt;&lt;property id=&quot;20307&quot; value=&quot;495&quot;/&gt;&lt;/object&gt;&lt;object type=&quot;3&quot; unique_id=&quot;16420&quot;&gt;&lt;property id=&quot;20148&quot; value=&quot;5&quot;/&gt;&lt;property id=&quot;20300&quot; value=&quot;Slide 29 - &amp;quot;Or Dive Right In&amp;quot;&quot;/&gt;&lt;property id=&quot;20307&quot; value=&quot;496&quot;/&gt;&lt;/object&gt;&lt;object type=&quot;3&quot; unique_id=&quot;16421&quot;&gt;&lt;property id=&quot;20148&quot; value=&quot;5&quot;/&gt;&lt;property id=&quot;20300&quot; value=&quot;Slide 30 - &amp;quot;Or Dive Right In&amp;quot;&quot;/&gt;&lt;property id=&quot;20307&quot; value=&quot;497&quot;/&gt;&lt;/object&gt;&lt;object type=&quot;3&quot; unique_id=&quot;16811&quot;&gt;&lt;property id=&quot;20148&quot; value=&quot;5&quot;/&gt;&lt;property id=&quot;20300&quot; value=&quot;Slide 9&quot;/&gt;&lt;property id=&quot;20307&quot; value=&quot;498&quot;/&gt;&lt;/object&gt;&lt;object type=&quot;3&quot; unique_id=&quot;16812&quot;&gt;&lt;property id=&quot;20148&quot; value=&quot;5&quot;/&gt;&lt;property id=&quot;20300&quot; value=&quot;Slide 39 - &amp;quot;Try It: You’ll Like It!&amp;quot;&quot;/&gt;&lt;property id=&quot;20307&quot; value=&quot;499&quot;/&gt;&lt;/object&gt;&lt;object type=&quot;3&quot; unique_id=&quot;20491&quot;&gt;&lt;property id=&quot;20148&quot; value=&quot;5&quot;/&gt;&lt;property id=&quot;20300&quot; value=&quot;Slide 34&quot;/&gt;&lt;property id=&quot;20307&quot; value=&quot;500&quot;/&gt;&lt;/object&gt;&lt;object type=&quot;3&quot; unique_id=&quot;20745&quot;&gt;&lt;property id=&quot;20148&quot; value=&quot;5&quot;/&gt;&lt;property id=&quot;20300&quot; value=&quot;Slide 33&quot;/&gt;&lt;property id=&quot;20307&quot; value=&quot;501&quot;/&gt;&lt;/object&gt;&lt;/object&gt;&lt;object type=&quot;8&quot; unique_id=&quot;1014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7006</TotalTime>
  <Words>928</Words>
  <Application>Microsoft Office PowerPoint</Application>
  <PresentationFormat>On-screen Show (4:3)</PresentationFormat>
  <Paragraphs>180</Paragraphs>
  <Slides>71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Stream</vt:lpstr>
      <vt:lpstr>Scientific  Teaching</vt:lpstr>
      <vt:lpstr>Slide 2</vt:lpstr>
      <vt:lpstr>The Cocktail Party</vt:lpstr>
      <vt:lpstr>Physicists are Awesome!</vt:lpstr>
      <vt:lpstr>Slide 5</vt:lpstr>
      <vt:lpstr>Slide 6</vt:lpstr>
      <vt:lpstr>Slide 7</vt:lpstr>
      <vt:lpstr>Slide 8</vt:lpstr>
      <vt:lpstr>Slide 9</vt:lpstr>
      <vt:lpstr>Physicists are Teachers!</vt:lpstr>
      <vt:lpstr>Slide 11</vt:lpstr>
      <vt:lpstr>Slide 12</vt:lpstr>
      <vt:lpstr>Slide 13</vt:lpstr>
      <vt:lpstr>Physicists are Teachers!</vt:lpstr>
      <vt:lpstr>What about the other students?</vt:lpstr>
      <vt:lpstr>Slide 16</vt:lpstr>
      <vt:lpstr>Find Your Answer Cards</vt:lpstr>
      <vt:lpstr>Question Time!</vt:lpstr>
      <vt:lpstr>Question Time!</vt:lpstr>
      <vt:lpstr>Question Time!</vt:lpstr>
      <vt:lpstr>Slide 21</vt:lpstr>
      <vt:lpstr>Slide 22</vt:lpstr>
      <vt:lpstr>Slide 23</vt:lpstr>
      <vt:lpstr>Really not awesome!</vt:lpstr>
      <vt:lpstr>Best Lesson Ever</vt:lpstr>
      <vt:lpstr>Slide 26</vt:lpstr>
      <vt:lpstr>What’s Going on Upstairs?</vt:lpstr>
      <vt:lpstr>Slide 28</vt:lpstr>
      <vt:lpstr>Slide 29</vt:lpstr>
      <vt:lpstr>Slide 30</vt:lpstr>
      <vt:lpstr>What’s Going on Upstairs?</vt:lpstr>
      <vt:lpstr>Slide 32</vt:lpstr>
      <vt:lpstr>Slide 33</vt:lpstr>
      <vt:lpstr>Scientific Revolution for Teaching</vt:lpstr>
      <vt:lpstr>Slide 35</vt:lpstr>
      <vt:lpstr>Slide 36</vt:lpstr>
      <vt:lpstr>The Traditional Classroom</vt:lpstr>
      <vt:lpstr>The Reformed Classroom</vt:lpstr>
      <vt:lpstr>Slide 39</vt:lpstr>
      <vt:lpstr>Slide 40</vt:lpstr>
      <vt:lpstr>Slide 41</vt:lpstr>
      <vt:lpstr>Language!</vt:lpstr>
      <vt:lpstr>The Role of the Teacher</vt:lpstr>
      <vt:lpstr>Slide 44</vt:lpstr>
      <vt:lpstr>Traditional </vt:lpstr>
      <vt:lpstr>What have we learned about teaching?</vt:lpstr>
      <vt:lpstr>Active Learning is Key</vt:lpstr>
      <vt:lpstr>What is Active Learning?</vt:lpstr>
      <vt:lpstr>Slide 49</vt:lpstr>
      <vt:lpstr>Slide 50</vt:lpstr>
      <vt:lpstr>The Social Learning Principle  Humans learn best through social interactions</vt:lpstr>
      <vt:lpstr>Train students in structured group work</vt:lpstr>
      <vt:lpstr>Structured Group Work</vt:lpstr>
      <vt:lpstr>Structured Groups</vt:lpstr>
      <vt:lpstr>Metacognition</vt:lpstr>
      <vt:lpstr>Group Discussion Process</vt:lpstr>
      <vt:lpstr>Self-Regulation Check-Up</vt:lpstr>
      <vt:lpstr>Goal Setting</vt:lpstr>
      <vt:lpstr>Feedback</vt:lpstr>
      <vt:lpstr>Slide 60</vt:lpstr>
      <vt:lpstr>Prior Understandings</vt:lpstr>
      <vt:lpstr>Common Difficulties</vt:lpstr>
      <vt:lpstr>Slide 63</vt:lpstr>
      <vt:lpstr>Do not mistake yourself for your students</vt:lpstr>
      <vt:lpstr>You are not the average person</vt:lpstr>
      <vt:lpstr>A Final Message</vt:lpstr>
      <vt:lpstr>New England Journal of Medicine  Feb. 11, 2015</vt:lpstr>
      <vt:lpstr>What would you do?</vt:lpstr>
      <vt:lpstr>Slide 69</vt:lpstr>
      <vt:lpstr>Essential Reading!</vt:lpstr>
      <vt:lpstr>Thanks! Best Wishes Teaching!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Electricity by Inquiry</dc:title>
  <dc:creator>Chris Meyer</dc:creator>
  <cp:lastModifiedBy>Chris Meyer</cp:lastModifiedBy>
  <cp:revision>615</cp:revision>
  <cp:lastPrinted>2014-10-16T13:09:03Z</cp:lastPrinted>
  <dcterms:created xsi:type="dcterms:W3CDTF">2011-11-28T00:45:59Z</dcterms:created>
  <dcterms:modified xsi:type="dcterms:W3CDTF">2016-05-27T16:33:26Z</dcterms:modified>
</cp:coreProperties>
</file>